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068" r:id="rId4"/>
  </p:sldMasterIdLst>
  <p:notesMasterIdLst>
    <p:notesMasterId r:id="rId37"/>
  </p:notesMasterIdLst>
  <p:handoutMasterIdLst>
    <p:handoutMasterId r:id="rId38"/>
  </p:handoutMasterIdLst>
  <p:sldIdLst>
    <p:sldId id="258" r:id="rId5"/>
    <p:sldId id="256" r:id="rId6"/>
    <p:sldId id="259" r:id="rId7"/>
    <p:sldId id="260" r:id="rId8"/>
    <p:sldId id="261" r:id="rId9"/>
    <p:sldId id="2147479704" r:id="rId10"/>
    <p:sldId id="272" r:id="rId11"/>
    <p:sldId id="262" r:id="rId12"/>
    <p:sldId id="285" r:id="rId13"/>
    <p:sldId id="263" r:id="rId14"/>
    <p:sldId id="284" r:id="rId15"/>
    <p:sldId id="271" r:id="rId16"/>
    <p:sldId id="275" r:id="rId17"/>
    <p:sldId id="278" r:id="rId18"/>
    <p:sldId id="274" r:id="rId19"/>
    <p:sldId id="273" r:id="rId20"/>
    <p:sldId id="265" r:id="rId21"/>
    <p:sldId id="279" r:id="rId22"/>
    <p:sldId id="280" r:id="rId23"/>
    <p:sldId id="266" r:id="rId24"/>
    <p:sldId id="267" r:id="rId25"/>
    <p:sldId id="281" r:id="rId26"/>
    <p:sldId id="282" r:id="rId27"/>
    <p:sldId id="268" r:id="rId28"/>
    <p:sldId id="269" r:id="rId29"/>
    <p:sldId id="270" r:id="rId30"/>
    <p:sldId id="283" r:id="rId31"/>
    <p:sldId id="2147483647" r:id="rId32"/>
    <p:sldId id="2134805434" r:id="rId33"/>
    <p:sldId id="264" r:id="rId34"/>
    <p:sldId id="277" r:id="rId35"/>
    <p:sldId id="276" r:id="rId3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과정 소개" id="{12FEF065-B3A6-4543-940D-FBE533E61D6D}">
          <p14:sldIdLst>
            <p14:sldId id="258"/>
            <p14:sldId id="256"/>
          </p14:sldIdLst>
        </p14:section>
        <p14:section name="기본 세션" id="{5596754D-FF73-4CAE-B8D4-DBC593DDF241}">
          <p14:sldIdLst>
            <p14:sldId id="259"/>
            <p14:sldId id="260"/>
            <p14:sldId id="261"/>
            <p14:sldId id="2147479704"/>
            <p14:sldId id="272"/>
            <p14:sldId id="262"/>
            <p14:sldId id="285"/>
            <p14:sldId id="263"/>
            <p14:sldId id="284"/>
            <p14:sldId id="271"/>
            <p14:sldId id="275"/>
            <p14:sldId id="278"/>
            <p14:sldId id="274"/>
            <p14:sldId id="273"/>
            <p14:sldId id="265"/>
            <p14:sldId id="279"/>
            <p14:sldId id="280"/>
            <p14:sldId id="266"/>
            <p14:sldId id="267"/>
            <p14:sldId id="281"/>
            <p14:sldId id="282"/>
            <p14:sldId id="268"/>
            <p14:sldId id="269"/>
            <p14:sldId id="270"/>
            <p14:sldId id="283"/>
            <p14:sldId id="2147483647"/>
            <p14:sldId id="2134805434"/>
            <p14:sldId id="264"/>
            <p14:sldId id="277"/>
            <p14:sldId id="276"/>
          </p14:sldIdLst>
        </p14:section>
        <p14:section name="결론" id="{80DCB41F-D5A1-425B-8073-1AED09A6F3FE}">
          <p14:sldIdLst/>
        </p14:section>
      </p14:sectionLst>
    </p:ext>
    <p:ext uri="{EFAFB233-063F-42B5-8137-9DF3F51BA10A}">
      <p15:sldGuideLst xmlns:p15="http://schemas.microsoft.com/office/powerpoint/2012/main">
        <p15:guide id="1" pos="4224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584" userDrawn="1">
          <p15:clr>
            <a:srgbClr val="A4A3A4"/>
          </p15:clr>
        </p15:guide>
        <p15:guide id="5" pos="2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F5"/>
    <a:srgbClr val="E7E6E1"/>
    <a:srgbClr val="F0F0F0"/>
    <a:srgbClr val="743A1E"/>
    <a:srgbClr val="F7F6F7"/>
    <a:srgbClr val="275272"/>
    <a:srgbClr val="F1F0F2"/>
    <a:srgbClr val="F2F2F2"/>
    <a:srgbClr val="F2F1F2"/>
    <a:srgbClr val="FBED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1AF92D-20DE-4365-A6B3-8F91894A9731}" v="3" dt="2025-02-14T21:31:54.8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346" autoAdjust="0"/>
    <p:restoredTop sz="94660"/>
  </p:normalViewPr>
  <p:slideViewPr>
    <p:cSldViewPr snapToGrid="0">
      <p:cViewPr>
        <p:scale>
          <a:sx n="100" d="100"/>
          <a:sy n="100" d="100"/>
        </p:scale>
        <p:origin x="2126" y="542"/>
      </p:cViewPr>
      <p:guideLst>
        <p:guide pos="4224"/>
        <p:guide orient="horz" pos="2160"/>
        <p:guide pos="584"/>
        <p:guide pos="2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88454-C025-467B-BC07-324D7250F171}" type="datetime8">
              <a:rPr lang="en-US" smtClean="0">
                <a:latin typeface="Segoe UI" pitchFamily="34" charset="0"/>
              </a:rPr>
              <a:t>3/13/2025 11:41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ECC9B7F-56AD-4C6E-9C09-59539C8F5498}" type="datetime8">
              <a:rPr lang="en-US" smtClean="0"/>
              <a:t>3/13/2025 11:41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D67BBB6-3EE9-468B-880F-B9763807E13F}" type="datetime8">
              <a:rPr lang="en-US" smtClean="0"/>
              <a:t>3/13/2025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46DCCE-FE69-0189-445A-E438221C15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ko-KR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71394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9948CA5-7F2F-4370-8ABC-0E48D0595019}" type="datetime8">
              <a:rPr lang="en-US" smtClean="0"/>
              <a:t>3/13/2025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9F1140-CF31-5F58-4F7C-F3FC9BD74C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ko-KR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3486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sz="900"/>
              <a:t>왼쪽에 나와 있는 단어를 사용하여 Copilot이 Microsoft Designer로 만든 이미지입니다. 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sz="900"/>
              <a:t>단어의 철자가 잘못되었을 수도 있다고 생각한 이유는 무엇인가요?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sz="900"/>
              <a:t>Copilot의 대답:</a:t>
            </a:r>
          </a:p>
          <a:p>
            <a:pPr algn="l"/>
            <a:r>
              <a:rPr lang="ko-KR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이미지의 단어 철자가 틀린 것은 이미지 생성 모델의 제한 때문일 가능성이 높습니다. 즉, 이러한 모델이 텍스트를 정확하게 렌더링하지 못하는 경우도 있습니다(특히 복잡한 이미지나 예술적 이미지를 만드는 경우).</a:t>
            </a:r>
          </a:p>
          <a:p>
            <a:pPr algn="l"/>
            <a:endParaRPr lang="en-US" b="0" i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ko-KR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이 문제를 다른 사람에게 설명해야 하는 경우 이미지 생성 시에는 시각적 요소와 이미지의 주제 관련 요소가 중점적으로 반영되며 텍스트의 정확도를 정밀하게 확인하지는 않음을 언급할 수 있습니다. 이 이미지 생성 시의 주요 목표는 유능한 디자이너인 캐릭터의 핵심적인 능력인 "마법의 세계와도 같은 디자인 완성"을 반영하는 것입니다. 조정이 필요하거나 추가로 지원을 받으려면 언제든지 알려 주시기 바랍니다!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BC5C072-4801-425D-A948-E877DF0AEEDA}" type="datetime8">
              <a:rPr lang="en-US" smtClean="0"/>
              <a:t>3/13/2025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8BB9A2-7269-2149-DC57-D5CF44994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ko-KR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449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b="0" i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 "Mad Libs®"는 Penguin Group (USA) Inc.의 등록 상표입니다. Microsoft는 상표 소유자를 보증하거나 소유자와 제휴 관계가 아니며 해당 상표는 교육용으로만 사용됩니다.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22E52AB-2232-448E-AE14-8D4F8CCE94CF}" type="datetime8">
              <a:rPr lang="en-US" smtClean="0"/>
              <a:t>3/13/2025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2BE37C-486E-8219-196C-CF1ACAA0F4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ko-KR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29621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C6328BF-226A-46F6-AD7F-D7D2C321883E}" type="datetime8">
              <a:rPr lang="en-US" smtClean="0"/>
              <a:t>3/13/2025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2E6218-5FA0-2B9D-1A1A-C6ED3201D6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ko-KR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72445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2A9862-378B-491B-8D7F-A5E100612BAD}" type="datetime8">
              <a:rPr lang="en-US" smtClean="0"/>
              <a:t>3/13/2025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45ABA6-4AF3-A207-CD32-D45972E0BB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ko-KR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5152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DA17C3E-AEDD-4BD2-957E-32EDC4C87053}" type="datetime8">
              <a:rPr lang="en-US" smtClean="0"/>
              <a:t>3/13/2025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2E0E5B-3027-8C40-3A43-58BF866439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ko-KR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83768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F57B4-DAC2-30ED-B900-9C3DF8088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5AECA-5E0F-12A2-84C2-CDB349CA5B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71A6E-4FA5-D56F-2149-A8B2FD17E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ko-KR" i="1"/>
              <a:t>모든 학습자가 결과물을 공유하고 목적지를 만들 때 효율적이었던 프롬프트 작성 기술을 설명하도록 합니다.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66B29-321E-8BDA-AE19-C217B45CE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520A6-9CA3-DBE0-F9CB-4E87A202C0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ko-KR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80442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ko-KR" b="0" i="1">
                <a:solidFill>
                  <a:srgbClr val="161616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학습자들이 각 문제를 잠시 살펴보도록 하세요. 그런 후에 슬라이드 빌드 애니메이션을 사용하여 정답을 표시하세요.</a:t>
            </a:r>
          </a:p>
          <a:p>
            <a:pPr algn="l"/>
            <a:endParaRPr lang="en-GB" b="0" i="0">
              <a:solidFill>
                <a:srgbClr val="161616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77CD65-41C2-4EA8-879E-11EBCA8A5396}" type="datetime8">
              <a:rPr lang="en-US" smtClean="0"/>
              <a:t>3/13/2025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58026-F907-0F2A-096D-02CB24A44A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ko-KR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78176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8F9CF70-F1B7-40BF-A2CD-14E753EA6C88}" type="datetime8">
              <a:rPr lang="en-US" smtClean="0"/>
              <a:t>3/13/2025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F946D-DCFC-0868-3FD1-38962D90F9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ko-KR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55055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8799BA5-18CF-4BD0-A1A1-A6CA79D7ACB4}" type="datetime8">
              <a:rPr lang="en-US" smtClean="0"/>
              <a:t>3/13/2025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16012-5AEF-1B73-7192-0D4239EF73D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ko-KR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62033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EF98293-FA0C-4065-A7D8-2ED874BE9910}" type="datetime8">
              <a:rPr lang="en-US" smtClean="0"/>
              <a:t>3/13/2025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704B8-E545-8B05-5992-8E8AF68930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ko-KR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10859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CC59DB1-4292-494F-B4DE-5DBB22FA12F6}" type="datetime8">
              <a:rPr lang="en-US" smtClean="0"/>
              <a:t>3/13/2025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C20375-68C2-6384-9227-A85D8C9453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ko-KR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30163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2E9658F-668D-484A-AFF1-1DFD3ED278CB}" type="datetime8">
              <a:rPr lang="en-US" smtClean="0"/>
              <a:t>3/13/2025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522D10-B368-FF01-4B72-3C68F33384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ko-KR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52649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83C29D9-C969-444B-9E68-96704D65543A}" type="datetime8">
              <a:rPr lang="en-US" smtClean="0"/>
              <a:t>3/13/2025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4595F-3317-DC91-227C-9EAA730491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ko-KR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59122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C9BC4C1-68B6-48F7-8DC1-0BCCCCFFC15D}" type="datetime8">
              <a:rPr lang="en-US" smtClean="0"/>
              <a:t>3/13/2025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0375E1-F66E-4831-42FA-97BD1F1B08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ko-KR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29599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A9F1CEC-012C-45B3-976D-92CF74006199}" type="datetime8">
              <a:rPr lang="en-US" smtClean="0"/>
              <a:t>3/13/2025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C8E9EC-D11E-A01F-781D-57F3A5ADEB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ko-KR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19926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4E78D18-8F9A-41A0-B663-80C2F72EB9C1}" type="datetime8">
              <a:rPr lang="en-US" smtClean="0"/>
              <a:t>3/13/2025 11:41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1279A-521A-ECF2-703C-37023F693B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ko-KR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441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15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5DD74BAF-F737-DF24-4119-69612D6CEE2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4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icro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18836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74051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6F2E5AA-B8E1-2D99-BFF6-55964406C1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61079"/>
            <a:ext cx="1101852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4F7BF36-6F86-1AAC-B730-8494CAF9A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075739"/>
            <a:ext cx="11018521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45546AD-A5A5-3F3C-BA37-4B19AEF2A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593491"/>
            <a:ext cx="11018521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0ACF05F-2419-331C-73AA-1456DD524A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2338" y="4385524"/>
            <a:ext cx="11018521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10E3B9C-87B7-FCD5-21F0-3C1505450B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2338" y="3385527"/>
            <a:ext cx="11018521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39187214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89" y="2030760"/>
            <a:ext cx="9570435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08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4200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89688" y="1435100"/>
            <a:ext cx="5219700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5928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7171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7749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66750" indent="-152400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7625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85800" indent="-136525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5894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963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4451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5441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22263" indent="-150813">
              <a:defRPr lang="en-US" sz="1600" dirty="0"/>
            </a:lvl2pPr>
            <a:lvl3pPr marL="466725" indent="-138113">
              <a:defRPr lang="en-US" sz="1100" dirty="0"/>
            </a:lvl3pPr>
            <a:lvl4pPr marL="595313" indent="-128588">
              <a:defRPr lang="en-US" sz="1050" dirty="0"/>
            </a:lvl4pPr>
            <a:lvl5pPr marL="731838" indent="-122238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796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2375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1582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24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AB7BB6A-65B6-AEC7-836B-8D35242275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B0535AF-BE85-1E67-DD92-E38C21AF7E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1F9237-EE15-C9FE-E0CA-3A37C93F90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655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5241E4-9061-8DB7-2B87-BA0CCA011A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2D1AEC7-7020-CBA4-58E1-0D75BA2EF4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416719B-F50B-D496-C069-4C1F30AFEC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655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</p:spTree>
    <p:extLst>
      <p:ext uri="{BB962C8B-B14F-4D97-AF65-F5344CB8AC3E}">
        <p14:creationId xmlns:p14="http://schemas.microsoft.com/office/powerpoint/2010/main" val="3848375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19B008-216D-CA1F-2D39-75B36E6A6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73338"/>
            <a:ext cx="11021125" cy="1676929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Learn</a:t>
            </a:r>
            <a:br>
              <a:rPr lang="en-US"/>
            </a:br>
            <a:r>
              <a:rPr lang="en-US"/>
              <a:t>presentation 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A0EBFEA-E746-E760-148D-6B55E33CE9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445908"/>
            <a:ext cx="1102112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876160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9B2A911-B0BE-4078-EF4E-4BEDAA9A84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430887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628952-3608-D408-E97B-C5509801C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971020"/>
            <a:ext cx="94495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CF5273-A148-FB51-F033-C68836870B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062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257DF0E-A198-77D3-1F5B-6CF8B60A49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6101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65E358F-5CAF-2294-2C8A-0C65BE0A26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00" y="3214124"/>
            <a:ext cx="3474445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55F1A17-F2A5-5652-4364-4C2289C19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4A7EAE6-CBDF-702E-4BB2-0091C85D7D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6101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02E34F2-8AEC-5D82-A459-7615DC29B1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4943" y="3521898"/>
            <a:ext cx="3474445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0055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C14C4D-447D-641B-9EE1-BB7D37876DFD}"/>
              </a:ext>
            </a:extLst>
          </p:cNvPr>
          <p:cNvSpPr/>
          <p:nvPr userDrawn="1"/>
        </p:nvSpPr>
        <p:spPr>
          <a:xfrm>
            <a:off x="8769505" y="1609347"/>
            <a:ext cx="2196790" cy="2196790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257B80-0E22-6118-D58C-8D479BE856CC}"/>
              </a:ext>
            </a:extLst>
          </p:cNvPr>
          <p:cNvSpPr/>
          <p:nvPr userDrawn="1"/>
        </p:nvSpPr>
        <p:spPr>
          <a:xfrm>
            <a:off x="1216757" y="1609347"/>
            <a:ext cx="2196790" cy="2196790"/>
          </a:xfrm>
          <a:prstGeom prst="ellipse">
            <a:avLst/>
          </a:prstGeom>
          <a:solidFill>
            <a:srgbClr val="FFA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C5F4DB-FE2F-3894-3C54-F1395F059BC1}"/>
              </a:ext>
            </a:extLst>
          </p:cNvPr>
          <p:cNvSpPr/>
          <p:nvPr userDrawn="1"/>
        </p:nvSpPr>
        <p:spPr>
          <a:xfrm>
            <a:off x="4997605" y="1609347"/>
            <a:ext cx="2196790" cy="2196790"/>
          </a:xfrm>
          <a:prstGeom prst="ellipse">
            <a:avLst/>
          </a:prstGeom>
          <a:solidFill>
            <a:srgbClr val="CD9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45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23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rgbClr val="8DC8E8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5148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125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3125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4208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4208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3133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3133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28322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4763AA-7A64-C315-54ED-405AA5F28928}"/>
              </a:ext>
            </a:extLst>
          </p:cNvPr>
          <p:cNvSpPr/>
          <p:nvPr userDrawn="1"/>
        </p:nvSpPr>
        <p:spPr bwMode="auto">
          <a:xfrm>
            <a:off x="0" y="0"/>
            <a:ext cx="12192000" cy="120898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EA42F63-B2F3-3A38-57BC-24F616448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284777-927E-F267-62FB-0ADA3AB8AB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6D7214D-CF27-5C85-22BE-C501CC3F79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0E08958-F760-A396-6DDC-ADDF12562E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8EB955-55F0-24FF-CDCC-B5A5FFFC6B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6792F0E-DEBA-6C31-5613-59E8E3706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858486-2BAB-90FA-E642-5FFCB89559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614B332-A4F9-7C7C-FA27-45DE478DA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49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007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3814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8621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3428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82944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492443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718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6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0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88624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5505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31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457200"/>
            <a:ext cx="5687568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D9561-2D36-C7A9-8121-647D44F28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858000" y="0"/>
            <a:ext cx="5333999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53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3303"/>
            <a:ext cx="4158362" cy="430887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71020"/>
            <a:ext cx="4162425" cy="307777"/>
          </a:xfrm>
        </p:spPr>
        <p:txBody>
          <a:bodyPr/>
          <a:lstStyle>
            <a:lvl1pPr marL="0" indent="0">
              <a:lnSpc>
                <a:spcPts val="2400"/>
              </a:lnSpc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A4A25BE-EEC4-2D45-6B51-A6D5FDC0C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062" y="3084755"/>
            <a:ext cx="4167188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898ECC2-F025-9F52-FDDA-2757DC69BA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392529"/>
            <a:ext cx="4167188" cy="15987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B1F49BE-32CF-300B-48DC-B74CA09F2E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6892068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28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29912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018906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738664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2499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6139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91608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782932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57524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88792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C68DE-B737-469C-0510-1CE6FB0FC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7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35677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prstGeom prst="roundRect">
            <a:avLst>
              <a:gd name="adj" fmla="val 8178"/>
            </a:avLst>
          </a:prstGeo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956797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732929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with subtitl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1332631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FE283E-20EE-6783-BD84-82B4E8AD35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00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92DA75-7E4D-567F-ECD8-2CA3158E6D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1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1BE00-329F-B62F-D11D-64896AE5DD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4943" y="5354468"/>
            <a:ext cx="3474445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76222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prstGeom prst="roundRect">
            <a:avLst>
              <a:gd name="adj" fmla="val 9291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prstGeom prst="roundRect">
            <a:avLst>
              <a:gd name="adj" fmla="val 9679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8582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4744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4848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9536" y="4799409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53856" y="479941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071060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9472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728" y="479941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77984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8414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8" y="480060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962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316" y="479941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6670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98024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51935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75606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A99E2-B1B8-F05E-79FB-6E5F6BA21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8680865" cy="553998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86739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9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69854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235451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08546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3959225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48370C-2FF9-EB05-1275-F0B9E34E4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786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366496-0526-A79B-C195-310BDEC53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B9282B-2098-430D-B57F-67ED8C920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917A19-5353-F019-737D-CB017D70B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9EDB421-EDBF-FF28-16C9-56834DF21C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C86039A-AC59-0AA2-3B10-E7EE56A2CD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330837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585789"/>
            <a:ext cx="6667500" cy="5683248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873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FC8378B-6E45-F469-0519-68B9FC5BE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4082" y="1857800"/>
            <a:ext cx="5966418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763BA2C-322D-A7E8-7431-EF84FFCD9B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95668" y="1857800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68369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5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BFCD8B-853E-92A8-FD5C-C5659CCB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4200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98F6FE-FA89-D09B-0F56-2F89F05F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DBC7FD1-5168-7C9E-36DD-EFCBEFE2FA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C81A518-CF66-2BAF-FE9A-48CB9F7E9C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3603733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</p:spTree>
    <p:extLst>
      <p:ext uri="{BB962C8B-B14F-4D97-AF65-F5344CB8AC3E}">
        <p14:creationId xmlns:p14="http://schemas.microsoft.com/office/powerpoint/2010/main" val="1291871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2099310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518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131589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18B55A-6C79-359D-87CF-515B5B5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1143F6-2E66-B7DD-83D0-10E3BEE18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D47B2CB-325C-5073-D8C2-698C29B7BD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3" y="426212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32805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71570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361751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80110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, image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456ECE7-2FD2-0E8A-D0BD-61173814D9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490856" y="707231"/>
            <a:ext cx="3116945" cy="5561808"/>
          </a:xfrm>
          <a:prstGeom prst="roundRect">
            <a:avLst>
              <a:gd name="adj" fmla="val 4445"/>
            </a:avLst>
          </a:prstGeom>
          <a:blipFill>
            <a:blip r:embed="rId2"/>
            <a:stretch>
              <a:fillRect l="-107368" r="-109854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06752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1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4817"/>
            <a:ext cx="11023600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22802"/>
            <a:ext cx="4630006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</a:t>
            </a:r>
            <a:r>
              <a:rPr lang="da-DK"/>
              <a:t>Lorem ipsum dolor sit amet</a:t>
            </a:r>
            <a:r>
              <a:rPr lang="pt-BR"/>
              <a:t>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2707597"/>
            <a:ext cx="4630005" cy="25213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8812" y="1519688"/>
            <a:ext cx="5833188" cy="43433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1693656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1535104"/>
            <a:ext cx="5834041" cy="431505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3750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1876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9024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52160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C62C6E-6C8D-E263-ED20-65125864F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462415"/>
            <a:ext cx="11026776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1009678421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1599603"/>
            <a:ext cx="7678751" cy="43279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0231963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Chart layout examples</a:t>
            </a:r>
          </a:p>
        </p:txBody>
      </p:sp>
      <p:sp>
        <p:nvSpPr>
          <p:cNvPr id="5" name="Chart Placeholder 6">
            <a:extLst>
              <a:ext uri="{FF2B5EF4-FFF2-40B4-BE49-F238E27FC236}">
                <a16:creationId xmlns:a16="http://schemas.microsoft.com/office/drawing/2014/main" id="{D9638BF3-12D1-2694-0190-0AB19FCB5432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584200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DA6635-EE72-35BC-5065-7C47B07E2A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973763"/>
            <a:ext cx="3474720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26EF772-758C-C1A7-A309-173E2AB9C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8640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C01D8C54-5478-2BF6-769F-9F0FC6FB57EA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4358641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657835EA-5000-4043-FCC9-D8A17E147B1F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132064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11E6A22-8ABF-B71A-3401-3376773ED9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4200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08861AB-092C-6472-7C72-ED6E47461F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9751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00561FE-DBFA-4AC4-AFCD-6B19B0C282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2063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B165B4-FDFD-ADBC-4A1C-58CA8748A5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2063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273688124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1098-5BDB-3A14-0BC4-F3DC4A76B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Table layout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DAF7D07-1867-0A94-96A1-88DE5F76DCC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4201" y="4020007"/>
            <a:ext cx="11025188" cy="430887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9625465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8FF295-4867-A99B-E458-6E9396360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3637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3637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850900"/>
            <a:ext cx="7256463" cy="323850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7055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7D666-BCD6-C322-9710-8EA204E6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6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8547960" y="2099733"/>
            <a:ext cx="2863181" cy="286318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r>
              <a:rPr lang="en-US"/>
              <a:t>Drag &amp; drop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55548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95A0AA-74F0-F906-FF6C-5C3C4846A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Quotation marks">
            <a:extLst>
              <a:ext uri="{FF2B5EF4-FFF2-40B4-BE49-F238E27FC236}">
                <a16:creationId xmlns:a16="http://schemas.microsoft.com/office/drawing/2014/main" id="{04EC2229-8FBE-426A-CDA3-79B76E4E6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9201" y="1033463"/>
            <a:ext cx="1555824" cy="13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58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E79450-F76B-B7C6-BF65-EFBA04ADB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Quotation marks">
            <a:extLst>
              <a:ext uri="{FF2B5EF4-FFF2-40B4-BE49-F238E27FC236}">
                <a16:creationId xmlns:a16="http://schemas.microsoft.com/office/drawing/2014/main" id="{3425CD53-2A7D-2007-E862-FDADC36307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564441" y="1042185"/>
            <a:ext cx="1271081" cy="11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6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8C42C5-9D1B-8547-8199-B0D8C177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5" y="3091208"/>
            <a:ext cx="4773168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83101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6AA0B9-027D-8539-FF20-AFB01D1F7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09870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5FC56-4517-D1AD-EA54-49ECDFA76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75144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9DAA2-FFF6-E1D5-7BF6-E98C822B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1116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56D10-0030-D9D3-52FE-13D839CE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8542742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94389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4A2250-4B7E-6E63-E698-996FB39D2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95665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4145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89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A552F5-A279-E01D-8684-06A66C8E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425541"/>
            <a:ext cx="4419602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4" y="3962400"/>
            <a:ext cx="441960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6066182" y="1209017"/>
            <a:ext cx="4419601" cy="441960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r>
              <a:rPr lang="en-US"/>
              <a:t>Drag &amp; drop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94874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079CCE-8626-53E5-1C9C-E9081D2B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69" y="1769814"/>
            <a:ext cx="550468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45B3A2-DAC2-0B7B-1866-377A5A244A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1572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904753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272">
          <p15:clr>
            <a:srgbClr val="FBAE40"/>
          </p15:clr>
        </p15:guide>
        <p15:guide id="3" orient="horz" pos="91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F127D-8512-846C-2C30-5A85666BF4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0921" y="4612614"/>
            <a:ext cx="5524500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A38A2C9-D8C3-D252-BC8C-25222F31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766555"/>
            <a:ext cx="550265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4492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72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F8C85E6-DBED-FCF3-8B7D-1F82C6DB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45276"/>
            <a:ext cx="11018520" cy="553998"/>
          </a:xfrm>
        </p:spPr>
        <p:txBody>
          <a:bodyPr/>
          <a:lstStyle>
            <a:lvl1pPr marL="0" algn="l" defTabSz="457200" rtl="0" eaLnBrk="1" latinLnBrk="0" hangingPunct="1">
              <a:defRPr lang="en-US" sz="3600" b="1" kern="1200" dirty="0">
                <a:gradFill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39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770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1286506"/>
          </a:xfrm>
        </p:spPr>
        <p:txBody>
          <a:bodyPr>
            <a:sp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883904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3393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260778"/>
            <a:ext cx="433589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9C6438B-8AA6-6FF8-579B-E6859D9CFF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E5E791-B100-3AA7-21F7-E48EDD0B5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204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511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69" r:id="rId1"/>
    <p:sldLayoutId id="2147485070" r:id="rId2"/>
    <p:sldLayoutId id="2147485071" r:id="rId3"/>
    <p:sldLayoutId id="2147485072" r:id="rId4"/>
    <p:sldLayoutId id="2147485073" r:id="rId5"/>
    <p:sldLayoutId id="2147485074" r:id="rId6"/>
    <p:sldLayoutId id="2147485075" r:id="rId7"/>
    <p:sldLayoutId id="2147485076" r:id="rId8"/>
    <p:sldLayoutId id="2147485077" r:id="rId9"/>
    <p:sldLayoutId id="2147485078" r:id="rId10"/>
    <p:sldLayoutId id="2147485079" r:id="rId11"/>
    <p:sldLayoutId id="2147485080" r:id="rId12"/>
    <p:sldLayoutId id="2147485081" r:id="rId13"/>
    <p:sldLayoutId id="2147485082" r:id="rId14"/>
    <p:sldLayoutId id="2147485083" r:id="rId15"/>
    <p:sldLayoutId id="2147485084" r:id="rId16"/>
    <p:sldLayoutId id="2147485085" r:id="rId17"/>
    <p:sldLayoutId id="2147485086" r:id="rId18"/>
    <p:sldLayoutId id="2147485087" r:id="rId19"/>
    <p:sldLayoutId id="2147485088" r:id="rId20"/>
    <p:sldLayoutId id="2147485089" r:id="rId21"/>
    <p:sldLayoutId id="2147485090" r:id="rId22"/>
    <p:sldLayoutId id="2147485091" r:id="rId23"/>
    <p:sldLayoutId id="2147485092" r:id="rId24"/>
    <p:sldLayoutId id="2147485093" r:id="rId25"/>
    <p:sldLayoutId id="2147485094" r:id="rId26"/>
    <p:sldLayoutId id="2147485095" r:id="rId27"/>
    <p:sldLayoutId id="2147485096" r:id="rId28"/>
    <p:sldLayoutId id="2147485097" r:id="rId29"/>
    <p:sldLayoutId id="2147485098" r:id="rId30"/>
    <p:sldLayoutId id="2147485099" r:id="rId31"/>
    <p:sldLayoutId id="2147485100" r:id="rId32"/>
    <p:sldLayoutId id="2147485101" r:id="rId33"/>
    <p:sldLayoutId id="2147485102" r:id="rId34"/>
    <p:sldLayoutId id="2147485103" r:id="rId35"/>
    <p:sldLayoutId id="2147485104" r:id="rId36"/>
    <p:sldLayoutId id="2147485105" r:id="rId37"/>
    <p:sldLayoutId id="2147485106" r:id="rId38"/>
    <p:sldLayoutId id="2147485107" r:id="rId39"/>
    <p:sldLayoutId id="2147485108" r:id="rId40"/>
    <p:sldLayoutId id="2147485109" r:id="rId41"/>
    <p:sldLayoutId id="2147485110" r:id="rId42"/>
    <p:sldLayoutId id="2147485111" r:id="rId43"/>
    <p:sldLayoutId id="2147485112" r:id="rId44"/>
    <p:sldLayoutId id="2147485113" r:id="rId45"/>
    <p:sldLayoutId id="2147485114" r:id="rId46"/>
    <p:sldLayoutId id="2147485115" r:id="rId47"/>
    <p:sldLayoutId id="2147485116" r:id="rId48"/>
    <p:sldLayoutId id="2147485117" r:id="rId49"/>
    <p:sldLayoutId id="2147485118" r:id="rId50"/>
    <p:sldLayoutId id="2147485119" r:id="rId51"/>
    <p:sldLayoutId id="2147485120" r:id="rId52"/>
    <p:sldLayoutId id="2147485121" r:id="rId53"/>
    <p:sldLayoutId id="2147485122" r:id="rId54"/>
    <p:sldLayoutId id="2147485123" r:id="rId55"/>
    <p:sldLayoutId id="2147485124" r:id="rId56"/>
    <p:sldLayoutId id="2147485125" r:id="rId57"/>
    <p:sldLayoutId id="2147485126" r:id="rId58"/>
    <p:sldLayoutId id="2147485127" r:id="rId59"/>
    <p:sldLayoutId id="2147485128" r:id="rId60"/>
    <p:sldLayoutId id="2147485129" r:id="rId61"/>
    <p:sldLayoutId id="2147485130" r:id="rId62"/>
    <p:sldLayoutId id="2147485131" r:id="rId63"/>
    <p:sldLayoutId id="2147485132" r:id="rId64"/>
    <p:sldLayoutId id="2147485133" r:id="rId65"/>
    <p:sldLayoutId id="2147485134" r:id="rId66"/>
    <p:sldLayoutId id="2147485135" r:id="rId67"/>
    <p:sldLayoutId id="2147485136" r:id="rId68"/>
    <p:sldLayoutId id="2147485137" r:id="rId69"/>
    <p:sldLayoutId id="2147485138" r:id="rId70"/>
    <p:sldLayoutId id="2147485139" r:id="rId71"/>
    <p:sldLayoutId id="2147485140" r:id="rId72"/>
    <p:sldLayoutId id="2147485141" r:id="rId73"/>
    <p:sldLayoutId id="2147485142" r:id="rId74"/>
    <p:sldLayoutId id="2147485143" r:id="rId75"/>
    <p:sldLayoutId id="2147485144" r:id="rId76"/>
    <p:sldLayoutId id="2147485145" r:id="rId77"/>
    <p:sldLayoutId id="2147485146" r:id="rId78"/>
    <p:sldLayoutId id="2147485147" r:id="rId79"/>
    <p:sldLayoutId id="2147485148" r:id="rId80"/>
    <p:sldLayoutId id="2147485149" r:id="rId81"/>
    <p:sldLayoutId id="2147485150" r:id="rId82"/>
    <p:sldLayoutId id="2147485151" r:id="rId83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2800" kern="1200" spc="0" baseline="0" dirty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5.jpeg"/><Relationship Id="rId5" Type="http://schemas.openxmlformats.org/officeDocument/2006/relationships/image" Target="../media/image33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5" Type="http://schemas.openxmlformats.org/officeDocument/2006/relationships/hyperlink" Target="https://copilot.microsoft.com/" TargetMode="Externa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1.png"/><Relationship Id="rId4" Type="http://schemas.openxmlformats.org/officeDocument/2006/relationships/hyperlink" Target="https://aka.ms/explore-a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5DD1-EAB8-8AB8-FAB2-B65226E5B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819603"/>
            <a:ext cx="7138776" cy="1218795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ko-KR" sz="4400" b="1" dirty="0">
                <a:solidFill>
                  <a:schemeClr val="tx1"/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Microsoft Learn</a:t>
            </a:r>
            <a:b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</a:br>
            <a:r>
              <a:rPr lang="ko-KR" sz="4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역량 향상 기회 활용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2A955-5DA0-D95F-4045-D33BAC241BA8}"/>
              </a:ext>
            </a:extLst>
          </p:cNvPr>
          <p:cNvSpPr txBox="1"/>
          <p:nvPr/>
        </p:nvSpPr>
        <p:spPr>
          <a:xfrm>
            <a:off x="70572" y="6536267"/>
            <a:ext cx="350031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4751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73DE2-B151-D805-01AD-8430413E2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F25F-CFD4-10D3-B580-2E6B403B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단원 1: 시작      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10FB810-9C14-4758-5B79-A02491AA4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3" y="1320801"/>
            <a:ext cx="6468893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53" name="Arrow: Bent 52">
            <a:extLst>
              <a:ext uri="{FF2B5EF4-FFF2-40B4-BE49-F238E27FC236}">
                <a16:creationId xmlns:a16="http://schemas.microsoft.com/office/drawing/2014/main" id="{BACDBFCC-3E58-6ACA-CDA6-023D66D8E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7" y="5256740"/>
            <a:ext cx="1314452" cy="375707"/>
          </a:xfrm>
          <a:prstGeom prst="bentArrow">
            <a:avLst>
              <a:gd name="adj1" fmla="val 25000"/>
              <a:gd name="adj2" fmla="val 0"/>
              <a:gd name="adj3" fmla="val 25000"/>
              <a:gd name="adj4" fmla="val 51201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EA63B2F-92D3-AAF9-5E60-EE75A7584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1"/>
              </a:solidFill>
              <a:latin typeface="Segoe UI" panose="020B0502040204020203" pitchFamily="34" charset="0"/>
              <a:cs typeface="Segoe UI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CD68058-67ED-934E-9C59-C91DF463B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56" name="Arrow: Bent 55">
            <a:extLst>
              <a:ext uri="{FF2B5EF4-FFF2-40B4-BE49-F238E27FC236}">
                <a16:creationId xmlns:a16="http://schemas.microsoft.com/office/drawing/2014/main" id="{77BEC889-C128-0AD2-FE84-DDA4EA7EB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53050" y="5092571"/>
            <a:ext cx="1491121" cy="389193"/>
          </a:xfrm>
          <a:prstGeom prst="bentArrow">
            <a:avLst>
              <a:gd name="adj1" fmla="val 25000"/>
              <a:gd name="adj2" fmla="val 0"/>
              <a:gd name="adj3" fmla="val 25000"/>
              <a:gd name="adj4" fmla="val 5236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 panose="020B0502040204020203" pitchFamily="34" charset="0"/>
              <a:cs typeface="Segoe UI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E6697F7-23A1-178C-BC33-8222F7E12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 rot="16200000">
            <a:off x="8814981" y="-269358"/>
            <a:ext cx="2923891" cy="3462607"/>
          </a:xfrm>
          <a:prstGeom prst="rect">
            <a:avLst/>
          </a:prstGeom>
        </p:spPr>
      </p:pic>
      <p:sp>
        <p:nvSpPr>
          <p:cNvPr id="58" name="Arrow: U-Turn 57">
            <a:extLst>
              <a:ext uri="{FF2B5EF4-FFF2-40B4-BE49-F238E27FC236}">
                <a16:creationId xmlns:a16="http://schemas.microsoft.com/office/drawing/2014/main" id="{A0BFA189-ECF9-C816-61FA-F4FAF0F3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8543020" y="3094622"/>
            <a:ext cx="241748" cy="3745140"/>
          </a:xfrm>
          <a:prstGeom prst="uturnArrow">
            <a:avLst>
              <a:gd name="adj1" fmla="val 25000"/>
              <a:gd name="adj2" fmla="val 0"/>
              <a:gd name="adj3" fmla="val 0"/>
              <a:gd name="adj4" fmla="val 50000"/>
              <a:gd name="adj5" fmla="val 7496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9" name="Group 58" descr="The image shows a section from a Microsoft Office application. The section displayed is part of the file menu, which includes options for managing documents. The options listed are: Home (highlighted in red), New, Open, Get Add-ins, Info, Save a Copy (highlighted in red), Save as Adobe PDF, and Print.">
            <a:extLst>
              <a:ext uri="{FF2B5EF4-FFF2-40B4-BE49-F238E27FC236}">
                <a16:creationId xmlns:a16="http://schemas.microsoft.com/office/drawing/2014/main" id="{C4CF746E-6D53-71A8-79EE-DC71188F86A3}"/>
              </a:ext>
            </a:extLst>
          </p:cNvPr>
          <p:cNvGrpSpPr/>
          <p:nvPr/>
        </p:nvGrpSpPr>
        <p:grpSpPr>
          <a:xfrm>
            <a:off x="7250133" y="300130"/>
            <a:ext cx="1908380" cy="4548094"/>
            <a:chOff x="6742249" y="300130"/>
            <a:chExt cx="1908380" cy="4548094"/>
          </a:xfrm>
        </p:grpSpPr>
        <p:sp>
          <p:nvSpPr>
            <p:cNvPr id="60" name="Arrow: U-Turn 59">
              <a:extLst>
                <a:ext uri="{FF2B5EF4-FFF2-40B4-BE49-F238E27FC236}">
                  <a16:creationId xmlns:a16="http://schemas.microsoft.com/office/drawing/2014/main" id="{CC47DA49-B2DD-7ED5-7545-4B419FB927F8}"/>
                </a:ext>
              </a:extLst>
            </p:cNvPr>
            <p:cNvSpPr/>
            <p:nvPr/>
          </p:nvSpPr>
          <p:spPr bwMode="auto">
            <a:xfrm flipH="1">
              <a:off x="6748205" y="300130"/>
              <a:ext cx="1902424" cy="3163925"/>
            </a:xfrm>
            <a:prstGeom prst="uturnArrow">
              <a:avLst>
                <a:gd name="adj1" fmla="val 25000"/>
                <a:gd name="adj2" fmla="val 0"/>
                <a:gd name="adj3" fmla="val 54757"/>
                <a:gd name="adj4" fmla="val 11787"/>
                <a:gd name="adj5" fmla="val 75478"/>
              </a:avLst>
            </a:prstGeom>
            <a:ln w="666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1" name="Arrow: Bent 60">
              <a:extLst>
                <a:ext uri="{FF2B5EF4-FFF2-40B4-BE49-F238E27FC236}">
                  <a16:creationId xmlns:a16="http://schemas.microsoft.com/office/drawing/2014/main" id="{F4606CA2-CC8A-28DE-277B-0E3D0A6C0931}"/>
                </a:ext>
              </a:extLst>
            </p:cNvPr>
            <p:cNvSpPr/>
            <p:nvPr/>
          </p:nvSpPr>
          <p:spPr bwMode="auto">
            <a:xfrm rot="10800000" flipH="1">
              <a:off x="6742249" y="2482217"/>
              <a:ext cx="554870" cy="2366007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48905"/>
              </a:avLst>
            </a:prstGeom>
            <a:ln w="6032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 panose="020B050204020402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7A54A13-CECC-8530-2470-20BC1171BAF6}"/>
                </a:ext>
              </a:extLst>
            </p:cNvPr>
            <p:cNvGrpSpPr/>
            <p:nvPr/>
          </p:nvGrpSpPr>
          <p:grpSpPr>
            <a:xfrm>
              <a:off x="6919098" y="451723"/>
              <a:ext cx="1560638" cy="4234403"/>
              <a:chOff x="9855197" y="1475201"/>
              <a:chExt cx="1589540" cy="431282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68E51E06-E73E-0C28-51D3-5A47CA80DDCE}"/>
                  </a:ext>
                </a:extLst>
              </p:cNvPr>
              <p:cNvSpPr/>
              <p:nvPr/>
            </p:nvSpPr>
            <p:spPr bwMode="auto">
              <a:xfrm>
                <a:off x="9855197" y="1475201"/>
                <a:ext cx="1589540" cy="4312823"/>
              </a:xfrm>
              <a:prstGeom prst="roundRect">
                <a:avLst>
                  <a:gd name="adj" fmla="val 8896"/>
                </a:avLst>
              </a:prstGeom>
              <a:solidFill>
                <a:srgbClr val="F4F3F5"/>
              </a:solidFill>
              <a:ln w="12700">
                <a:solidFill>
                  <a:schemeClr val="bg1"/>
                </a:solidFill>
              </a:ln>
              <a:effectLst>
                <a:outerShdw blurRad="609600" dist="38100" dir="8100000" sx="101000" sy="101000" algn="tr" rotWithShape="0">
                  <a:srgbClr val="CAC5B8">
                    <a:alpha val="4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91440" rIns="91440" bIns="91440" rtlCol="0" anchor="t">
                <a:noAutofit/>
              </a:bodyPr>
              <a:lstStyle/>
              <a:p>
                <a:endParaRPr lang="en-US" sz="1400" b="1">
                  <a:ln w="3175">
                    <a:noFill/>
                  </a:ln>
                  <a:latin typeface="Segoe UI" panose="020B0502040204020203" pitchFamily="34" charset="0"/>
                </a:endParaRP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A7B326BF-525E-F20C-0E3E-10C2EE2AE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73" r="773"/>
              <a:stretch/>
            </p:blipFill>
            <p:spPr>
              <a:xfrm>
                <a:off x="9960743" y="1588966"/>
                <a:ext cx="1378449" cy="4085294"/>
              </a:xfrm>
              <a:prstGeom prst="roundRect">
                <a:avLst>
                  <a:gd name="adj" fmla="val 6110"/>
                </a:avLst>
              </a:prstGeom>
              <a:effectLst>
                <a:outerShdw blurRad="127000" algn="ctr" rotWithShape="0">
                  <a:prstClr val="black">
                    <a:alpha val="10000"/>
                  </a:prstClr>
                </a:outerShdw>
              </a:effectLst>
            </p:spPr>
          </p:pic>
        </p:grpSp>
      </p:grpSp>
      <p:sp>
        <p:nvSpPr>
          <p:cNvPr id="68" name="Arrow: U-Turn 67">
            <a:extLst>
              <a:ext uri="{FF2B5EF4-FFF2-40B4-BE49-F238E27FC236}">
                <a16:creationId xmlns:a16="http://schemas.microsoft.com/office/drawing/2014/main" id="{1AA0984F-C172-7F03-FBF6-83E5A31C1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 flipH="1">
            <a:off x="9158513" y="1429804"/>
            <a:ext cx="2686051" cy="3163925"/>
          </a:xfrm>
          <a:prstGeom prst="uturnArrow">
            <a:avLst>
              <a:gd name="adj1" fmla="val 25000"/>
              <a:gd name="adj2" fmla="val 0"/>
              <a:gd name="adj3" fmla="val 53255"/>
              <a:gd name="adj4" fmla="val 7873"/>
              <a:gd name="adj5" fmla="val 7547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 panose="020B0502040204020203" pitchFamily="34" charset="0"/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69" name="Table 354">
            <a:extLst>
              <a:ext uri="{FF2B5EF4-FFF2-40B4-BE49-F238E27FC236}">
                <a16:creationId xmlns:a16="http://schemas.microsoft.com/office/drawing/2014/main" id="{07216A24-20DE-063A-9E76-AFFDE627F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314777"/>
              </p:ext>
            </p:extLst>
          </p:nvPr>
        </p:nvGraphicFramePr>
        <p:xfrm>
          <a:off x="709157" y="1430429"/>
          <a:ext cx="6142580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06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5742074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17179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Microsoft PowerPoint "Explore AI_Presentation"을 엽니다.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775403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27432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아래 단계를 진행하여 편집할 수 있는 파일 복사본을 만듭니다.</a:t>
                      </a:r>
                    </a:p>
                  </a:txBody>
                  <a:tcPr marL="137160" marT="18288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1566313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lt"/>
                        <a:cs typeface="Segoe UI"/>
                      </a:endParaRPr>
                    </a:p>
                  </a:txBody>
                  <a:tcPr marT="27432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sz="14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"파일"로 이동합니다.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sz="14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복사본을 저장합니다.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sz="14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"다른 이름으로 저장" 상자의 파일 이름에 본인의 성이나 이니셜을 추가합니다.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sz="14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"저장"을 선택합니다.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Malgun Gothic" panose="020B0503020000020004" pitchFamily="34" charset="-127"/>
                        <a:cs typeface="Segoe UI"/>
                      </a:endParaRPr>
                    </a:p>
                  </a:txBody>
                  <a:tcPr marL="13716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pic>
        <p:nvPicPr>
          <p:cNvPr id="70" name="Picture 69">
            <a:extLst>
              <a:ext uri="{FF2B5EF4-FFF2-40B4-BE49-F238E27FC236}">
                <a16:creationId xmlns:a16="http://schemas.microsoft.com/office/drawing/2014/main" id="{18A027D8-7F61-29A4-4089-10734672E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7820" t="78444" r="37401"/>
          <a:stretch/>
        </p:blipFill>
        <p:spPr>
          <a:xfrm flipH="1">
            <a:off x="10918156" y="3850640"/>
            <a:ext cx="843044" cy="692291"/>
          </a:xfrm>
          <a:prstGeom prst="roundRect">
            <a:avLst>
              <a:gd name="adj" fmla="val 26604"/>
            </a:avLst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D314FAC-6545-2368-5620-A2D684ECC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37272" t="78874" r="53355" b="4479"/>
          <a:stretch/>
        </p:blipFill>
        <p:spPr>
          <a:xfrm rot="15977627">
            <a:off x="9292829" y="3972059"/>
            <a:ext cx="572650" cy="572650"/>
          </a:xfrm>
          <a:custGeom>
            <a:avLst/>
            <a:gdLst>
              <a:gd name="connsiteX0" fmla="*/ 1646928 w 4572001"/>
              <a:gd name="connsiteY0" fmla="*/ 0 h 4572000"/>
              <a:gd name="connsiteX1" fmla="*/ 2925075 w 4572001"/>
              <a:gd name="connsiteY1" fmla="*/ 0 h 4572000"/>
              <a:gd name="connsiteX2" fmla="*/ 4572001 w 4572001"/>
              <a:gd name="connsiteY2" fmla="*/ 1646926 h 4572000"/>
              <a:gd name="connsiteX3" fmla="*/ 4572001 w 4572001"/>
              <a:gd name="connsiteY3" fmla="*/ 2925074 h 4572000"/>
              <a:gd name="connsiteX4" fmla="*/ 2925075 w 4572001"/>
              <a:gd name="connsiteY4" fmla="*/ 4572000 h 4572000"/>
              <a:gd name="connsiteX5" fmla="*/ 1646928 w 4572001"/>
              <a:gd name="connsiteY5" fmla="*/ 4572000 h 4572000"/>
              <a:gd name="connsiteX6" fmla="*/ 0 w 4572001"/>
              <a:gd name="connsiteY6" fmla="*/ 2925074 h 4572000"/>
              <a:gd name="connsiteX7" fmla="*/ 0 w 4572001"/>
              <a:gd name="connsiteY7" fmla="*/ 1646926 h 4572000"/>
              <a:gd name="connsiteX8" fmla="*/ 1646928 w 4572001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1" h="4572000">
                <a:moveTo>
                  <a:pt x="1646928" y="0"/>
                </a:moveTo>
                <a:lnTo>
                  <a:pt x="2925075" y="0"/>
                </a:lnTo>
                <a:cubicBezTo>
                  <a:pt x="3834647" y="0"/>
                  <a:pt x="4572001" y="737354"/>
                  <a:pt x="4572001" y="1646926"/>
                </a:cubicBezTo>
                <a:lnTo>
                  <a:pt x="4572001" y="2925074"/>
                </a:lnTo>
                <a:cubicBezTo>
                  <a:pt x="4572001" y="3834646"/>
                  <a:pt x="3834647" y="4572000"/>
                  <a:pt x="2925075" y="4572000"/>
                </a:cubicBezTo>
                <a:lnTo>
                  <a:pt x="1646928" y="4572000"/>
                </a:lnTo>
                <a:cubicBezTo>
                  <a:pt x="737356" y="4572000"/>
                  <a:pt x="0" y="3834646"/>
                  <a:pt x="0" y="2925074"/>
                </a:cubicBezTo>
                <a:lnTo>
                  <a:pt x="0" y="1646926"/>
                </a:lnTo>
                <a:cubicBezTo>
                  <a:pt x="0" y="737354"/>
                  <a:pt x="737356" y="0"/>
                  <a:pt x="1646928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8A399E-F76A-C319-F848-CF1C5FC03FDE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</a:rPr>
              <a:t>© 2025 Microsoft Corporation.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27CEE3-211F-540C-F07B-FE056234678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3348" b="-1258"/>
          <a:stretch/>
        </p:blipFill>
        <p:spPr>
          <a:xfrm>
            <a:off x="5507819" y="5233741"/>
            <a:ext cx="6610073" cy="8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8243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06DCD-8F8E-AFD7-95D4-E9614CA16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E577CCF-2FCD-77BF-B9AB-E3BCE5399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1EE6E72-9CFB-CA59-55ED-E1AAA23E5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F3D090E-E62B-47B6-ECB2-015D707C9539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24_1">
            <a:extLst>
              <a:ext uri="{FF2B5EF4-FFF2-40B4-BE49-F238E27FC236}">
                <a16:creationId xmlns:a16="http://schemas.microsoft.com/office/drawing/2014/main" id="{AAB009CF-C34E-F5DB-C1DD-C6F9BA424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585897"/>
            <a:ext cx="11017250" cy="4350765"/>
          </a:xfrm>
          <a:prstGeom prst="roundRect">
            <a:avLst>
              <a:gd name="adj" fmla="val 3598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normalizeH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12" name="Rounded Rectangle 3_1">
            <a:extLst>
              <a:ext uri="{FF2B5EF4-FFF2-40B4-BE49-F238E27FC236}">
                <a16:creationId xmlns:a16="http://schemas.microsoft.com/office/drawing/2014/main" id="{3EB4CBAD-50C1-2DCF-2185-B0E151BAA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26123" y="2831768"/>
            <a:ext cx="10742930" cy="2967734"/>
          </a:xfrm>
          <a:prstGeom prst="roundRect">
            <a:avLst>
              <a:gd name="adj" fmla="val 3783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24C6C-58EB-86CA-9383-58BEFD50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단원 2: 아이디어 정의 및 상황 정보 설정</a:t>
            </a:r>
          </a:p>
        </p:txBody>
      </p:sp>
      <p:sp>
        <p:nvSpPr>
          <p:cNvPr id="11" name="Rounded Rectangle 3_1">
            <a:extLst>
              <a:ext uri="{FF2B5EF4-FFF2-40B4-BE49-F238E27FC236}">
                <a16:creationId xmlns:a16="http://schemas.microsoft.com/office/drawing/2014/main" id="{5C86E689-3057-F24F-D2E5-F2A6A7A41131}"/>
              </a:ext>
            </a:extLst>
          </p:cNvPr>
          <p:cNvSpPr>
            <a:spLocks/>
          </p:cNvSpPr>
          <p:nvPr/>
        </p:nvSpPr>
        <p:spPr>
          <a:xfrm>
            <a:off x="726123" y="1723057"/>
            <a:ext cx="10742930" cy="971551"/>
          </a:xfrm>
          <a:prstGeom prst="roundRect">
            <a:avLst>
              <a:gd name="adj" fmla="val 12325"/>
            </a:avLst>
          </a:prstGeom>
          <a:gradFill flip="none" rotWithShape="1">
            <a:gsLst>
              <a:gs pos="50000">
                <a:schemeClr val="accent1">
                  <a:alpha val="10000"/>
                </a:schemeClr>
              </a:gs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innerShdw blurRad="152400" dist="114300" dir="13500000">
              <a:prstClr val="black">
                <a:alpha val="16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ko-KR" sz="20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이 연습에서는 AI가 생성하는 목적지에 반영할 아이디어를 정의하고 구체화합니다.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5DE1D9-1890-C7BB-89B2-8540018369E7}"/>
              </a:ext>
            </a:extLst>
          </p:cNvPr>
          <p:cNvSpPr txBox="1"/>
          <p:nvPr/>
        </p:nvSpPr>
        <p:spPr>
          <a:xfrm>
            <a:off x="863283" y="3002318"/>
            <a:ext cx="9527916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ko-KR" sz="2000" dirty="0">
                <a:latin typeface="Segoe UI" panose="020B0502040204020203" pitchFamily="34" charset="0"/>
                <a:ea typeface="Malgun Gothic" panose="020B0503020000020004" pitchFamily="34" charset="-127"/>
              </a:rPr>
              <a:t>단원 2의 단계를 수행하여 나만의 목적지를 생성하는 단계를 설정합니다.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8064FAB-DDC2-C7C6-E00E-75EBFA48C450}"/>
              </a:ext>
            </a:extLst>
          </p:cNvPr>
          <p:cNvSpPr>
            <a:spLocks/>
          </p:cNvSpPr>
          <p:nvPr/>
        </p:nvSpPr>
        <p:spPr bwMode="auto">
          <a:xfrm>
            <a:off x="863283" y="4015085"/>
            <a:ext cx="3397038" cy="1647257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ko-KR" sz="180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  <a:t>역할 기반 프롬프트 사용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1224EFF-DCC6-2569-3B30-4E18CEABC455}"/>
              </a:ext>
            </a:extLst>
          </p:cNvPr>
          <p:cNvSpPr>
            <a:spLocks/>
          </p:cNvSpPr>
          <p:nvPr/>
        </p:nvSpPr>
        <p:spPr bwMode="auto">
          <a:xfrm>
            <a:off x="4397481" y="4015085"/>
            <a:ext cx="3397038" cy="1647257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ko-KR" sz="180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  <a:t>아이디어 정의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7E7CCCD-C9F6-6E51-ABBA-26BA0F7B974C}"/>
              </a:ext>
            </a:extLst>
          </p:cNvPr>
          <p:cNvSpPr>
            <a:spLocks/>
          </p:cNvSpPr>
          <p:nvPr/>
        </p:nvSpPr>
        <p:spPr bwMode="auto">
          <a:xfrm>
            <a:off x="7931679" y="4015085"/>
            <a:ext cx="3397038" cy="1647257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ko-KR" sz="180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  <a:t>아이디어 제공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E88E68A-210A-2ED8-71E7-89967FC16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2241762" y="3696486"/>
            <a:ext cx="640080" cy="640080"/>
            <a:chOff x="547424" y="4293480"/>
            <a:chExt cx="640026" cy="65741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F97A3B6-8F69-DDBD-19E9-A001F1428E1E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E587FC2-D45E-05EF-E19D-E274B0341A69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43" name="Rounded Rectangle 3_1">
                  <a:extLst>
                    <a:ext uri="{FF2B5EF4-FFF2-40B4-BE49-F238E27FC236}">
                      <a16:creationId xmlns:a16="http://schemas.microsoft.com/office/drawing/2014/main" id="{98A54EC7-0555-29D6-D1BC-AB9773C707CA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Rounded Rectangle 3_1">
                  <a:extLst>
                    <a:ext uri="{FF2B5EF4-FFF2-40B4-BE49-F238E27FC236}">
                      <a16:creationId xmlns:a16="http://schemas.microsoft.com/office/drawing/2014/main" id="{F8D2A1A9-CC69-B1D8-28DA-176F4C8FEC86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1" name="Rounded Rectangle 3_1">
                <a:extLst>
                  <a:ext uri="{FF2B5EF4-FFF2-40B4-BE49-F238E27FC236}">
                    <a16:creationId xmlns:a16="http://schemas.microsoft.com/office/drawing/2014/main" id="{A580D065-17A7-F408-5EFF-4780A418DD9B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42" name="Rounded Rectangle 24_1">
                <a:extLst>
                  <a:ext uri="{FF2B5EF4-FFF2-40B4-BE49-F238E27FC236}">
                    <a16:creationId xmlns:a16="http://schemas.microsoft.com/office/drawing/2014/main" id="{17F873A6-21DA-9FF4-C7A6-803E3B1E2354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76DD28C-1C2A-4618-0012-BE38AFFA32DF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sz="2800">
                  <a:solidFill>
                    <a:srgbClr val="C73ECC"/>
                  </a:solidFill>
                  <a:latin typeface="Segoe UI" panose="020B0502040204020203" pitchFamily="34" charset="0"/>
                  <a:ea typeface="+mj-ea"/>
                  <a:cs typeface="+mj-cs"/>
                </a:rPr>
                <a:t>1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8756B50-CAD6-9603-DB35-F02D3767F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775960" y="3696486"/>
            <a:ext cx="640080" cy="640080"/>
            <a:chOff x="547424" y="4293480"/>
            <a:chExt cx="640026" cy="65741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89C7173-09CF-DCDD-5480-785A5B22BA0D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A2EE6BF-4970-0887-BD35-93B8A80664A5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51" name="Rounded Rectangle 3_1">
                  <a:extLst>
                    <a:ext uri="{FF2B5EF4-FFF2-40B4-BE49-F238E27FC236}">
                      <a16:creationId xmlns:a16="http://schemas.microsoft.com/office/drawing/2014/main" id="{A35D97B4-437D-8046-D2FF-80341F874AEB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Rounded Rectangle 3_1">
                  <a:extLst>
                    <a:ext uri="{FF2B5EF4-FFF2-40B4-BE49-F238E27FC236}">
                      <a16:creationId xmlns:a16="http://schemas.microsoft.com/office/drawing/2014/main" id="{4AD1020C-5272-E46F-EF00-0F301D54EC9B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9" name="Rounded Rectangle 3_1">
                <a:extLst>
                  <a:ext uri="{FF2B5EF4-FFF2-40B4-BE49-F238E27FC236}">
                    <a16:creationId xmlns:a16="http://schemas.microsoft.com/office/drawing/2014/main" id="{5203F818-3EF0-6C00-E3B3-74853B1772CF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0" name="Rounded Rectangle 24_1">
                <a:extLst>
                  <a:ext uri="{FF2B5EF4-FFF2-40B4-BE49-F238E27FC236}">
                    <a16:creationId xmlns:a16="http://schemas.microsoft.com/office/drawing/2014/main" id="{A638494C-9383-02CB-6027-9A51B2D9EED8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A0497BA-8369-FFAF-8E48-8BCB6E2638CF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sz="2800">
                  <a:solidFill>
                    <a:srgbClr val="C73ECC"/>
                  </a:solidFill>
                  <a:latin typeface="Segoe UI" panose="020B0502040204020203" pitchFamily="34" charset="0"/>
                  <a:ea typeface="+mj-ea"/>
                  <a:cs typeface="+mj-cs"/>
                </a:rPr>
                <a:t>2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A0EB94F-2E0F-74C9-97BC-1FE07E308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310157" y="3696486"/>
            <a:ext cx="640080" cy="640080"/>
            <a:chOff x="547424" y="4293480"/>
            <a:chExt cx="640026" cy="657416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AF02629-9DBA-18F7-F4C6-760E6BFC5ED5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16F9DE3-0FB4-B2C9-B6E0-84B7DE6F9108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59" name="Rounded Rectangle 3_1">
                  <a:extLst>
                    <a:ext uri="{FF2B5EF4-FFF2-40B4-BE49-F238E27FC236}">
                      <a16:creationId xmlns:a16="http://schemas.microsoft.com/office/drawing/2014/main" id="{068FFEE0-54C3-3378-F34E-6219EF844FCD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ounded Rectangle 3_1">
                  <a:extLst>
                    <a:ext uri="{FF2B5EF4-FFF2-40B4-BE49-F238E27FC236}">
                      <a16:creationId xmlns:a16="http://schemas.microsoft.com/office/drawing/2014/main" id="{E24D7774-5FE3-3CE9-AF84-615231B6CA7B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7" name="Rounded Rectangle 3_1">
                <a:extLst>
                  <a:ext uri="{FF2B5EF4-FFF2-40B4-BE49-F238E27FC236}">
                    <a16:creationId xmlns:a16="http://schemas.microsoft.com/office/drawing/2014/main" id="{08C2C357-DD81-1B6A-C316-B0945FAA3C43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58" name="Rounded Rectangle 24_1">
                <a:extLst>
                  <a:ext uri="{FF2B5EF4-FFF2-40B4-BE49-F238E27FC236}">
                    <a16:creationId xmlns:a16="http://schemas.microsoft.com/office/drawing/2014/main" id="{3C5EAA9A-F3C2-22B4-9884-8201FECBB361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00E9DAF-1F63-92C3-6265-4966D4874050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sz="2800">
                  <a:solidFill>
                    <a:srgbClr val="C73ECC"/>
                  </a:solidFill>
                  <a:latin typeface="Segoe UI" panose="020B0502040204020203" pitchFamily="34" charset="0"/>
                  <a:ea typeface="+mj-ea"/>
                  <a:cs typeface="+mj-cs"/>
                </a:rPr>
                <a:t>3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5A66E461-D096-8CED-DE1F-B20F55B36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35814" t="56855" r="33629" b="4007"/>
          <a:stretch/>
        </p:blipFill>
        <p:spPr>
          <a:xfrm rot="10800000" flipH="1" flipV="1">
            <a:off x="0" y="5493392"/>
            <a:ext cx="1892301" cy="1364608"/>
          </a:xfrm>
          <a:custGeom>
            <a:avLst/>
            <a:gdLst>
              <a:gd name="connsiteX0" fmla="*/ 0 w 1892301"/>
              <a:gd name="connsiteY0" fmla="*/ 0 h 1364608"/>
              <a:gd name="connsiteX1" fmla="*/ 1892301 w 1892301"/>
              <a:gd name="connsiteY1" fmla="*/ 0 h 1364608"/>
              <a:gd name="connsiteX2" fmla="*/ 1892301 w 1892301"/>
              <a:gd name="connsiteY2" fmla="*/ 1364608 h 1364608"/>
              <a:gd name="connsiteX3" fmla="*/ 0 w 1892301"/>
              <a:gd name="connsiteY3" fmla="*/ 1364608 h 13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2301" h="1364608">
                <a:moveTo>
                  <a:pt x="0" y="0"/>
                </a:moveTo>
                <a:lnTo>
                  <a:pt x="1892301" y="0"/>
                </a:lnTo>
                <a:lnTo>
                  <a:pt x="1892301" y="1364608"/>
                </a:lnTo>
                <a:lnTo>
                  <a:pt x="0" y="1364608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E60298-9E52-1662-D7BC-76E8489C303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121343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E50CC160-8E57-E8B5-E8B6-7B8F0D82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7857D64-C9E3-3BC4-F8C8-575018A58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B0C6730-2C4E-7D50-B839-B85769E8D340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22971CDE-B07D-9CDF-4B52-BAD052D88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45399" b="823"/>
          <a:stretch/>
        </p:blipFill>
        <p:spPr>
          <a:xfrm rot="16200000" flipH="1" flipV="1">
            <a:off x="-1195391" y="4624390"/>
            <a:ext cx="3429001" cy="1038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463341-77C6-C8FA-8657-4A8E2AB6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984885"/>
          </a:xfrm>
        </p:spPr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단원 2: 경험 디자이너 정의를 위한 역할 </a:t>
            </a:r>
            <a:br>
              <a:rPr lang="en-US" alt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</a:br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기반 프롬프트 작성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D5906F-F755-193D-25DC-F1EBE042F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2125980"/>
            <a:ext cx="2651442" cy="4147820"/>
          </a:xfrm>
          <a:prstGeom prst="roundRect">
            <a:avLst>
              <a:gd name="adj" fmla="val 4400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5D443B-DEA5-7B76-BB7A-23FC1F67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3377565" y="2125980"/>
            <a:ext cx="2651442" cy="4147820"/>
          </a:xfrm>
          <a:prstGeom prst="roundRect">
            <a:avLst>
              <a:gd name="adj" fmla="val 4400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32FAF4-599B-328C-172B-E0934D1D0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166167" y="2125980"/>
            <a:ext cx="2651442" cy="4147820"/>
          </a:xfrm>
          <a:prstGeom prst="roundRect">
            <a:avLst>
              <a:gd name="adj" fmla="val 4400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808A71-9AC7-E5BD-DF4B-52CB7368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954770" y="2125980"/>
            <a:ext cx="2651442" cy="4147820"/>
          </a:xfrm>
          <a:prstGeom prst="roundRect">
            <a:avLst>
              <a:gd name="adj" fmla="val 4400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0E7840-CC8F-B0F9-F773-120441E54BFE}"/>
              </a:ext>
            </a:extLst>
          </p:cNvPr>
          <p:cNvSpPr txBox="1"/>
          <p:nvPr/>
        </p:nvSpPr>
        <p:spPr>
          <a:xfrm>
            <a:off x="765493" y="2693854"/>
            <a:ext cx="2298382" cy="20405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 algn="ctr">
              <a:lnSpc>
                <a:spcPct val="120000"/>
              </a:lnSpc>
              <a:spcAft>
                <a:spcPts val="0"/>
              </a:spcAft>
              <a:buNone/>
            </a:pPr>
            <a:r>
              <a:rPr 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  <a:t>여러분은 오감을 자극하는 마법과도 </a:t>
            </a:r>
            <a:br>
              <a:rPr lang="en-US" alt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</a:br>
            <a:r>
              <a:rPr 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  <a:t>같은 경험을 선사하는 실감나는 환경을 창조해낼 수 있는 독특한 능력을 갖고 있는 노련한 디자이너입니다.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BC54BD-8DF6-3116-EB97-6CC7F1D111AA}"/>
              </a:ext>
            </a:extLst>
          </p:cNvPr>
          <p:cNvSpPr txBox="1"/>
          <p:nvPr/>
        </p:nvSpPr>
        <p:spPr>
          <a:xfrm>
            <a:off x="3554095" y="2693854"/>
            <a:ext cx="2298382" cy="174509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 algn="ctr">
              <a:lnSpc>
                <a:spcPct val="120000"/>
              </a:lnSpc>
              <a:spcAft>
                <a:spcPts val="0"/>
              </a:spcAft>
              <a:buNone/>
            </a:pPr>
            <a:r>
              <a:rPr 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  <a:t>여러분은 매혹적인 음악과 이미지, 엄선된 환경 조건을 멋지게 조합하여 즐거우면서도 은밀한 경험을 제공할 </a:t>
            </a:r>
            <a:br>
              <a:rPr lang="en-US" alt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</a:br>
            <a:r>
              <a:rPr 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  <a:t>수 있습니다.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8BEC3B-393D-5B4A-C42D-226FBD9E5DBC}"/>
              </a:ext>
            </a:extLst>
          </p:cNvPr>
          <p:cNvSpPr txBox="1"/>
          <p:nvPr/>
        </p:nvSpPr>
        <p:spPr>
          <a:xfrm>
            <a:off x="6342697" y="2693854"/>
            <a:ext cx="2298382" cy="32224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 algn="ctr">
              <a:lnSpc>
                <a:spcPct val="120000"/>
              </a:lnSpc>
              <a:spcAft>
                <a:spcPts val="0"/>
              </a:spcAft>
              <a:buNone/>
            </a:pPr>
            <a:r>
              <a:rPr lang="ko-KR" sz="1600">
                <a:latin typeface="Segoe UI" panose="020B0502040204020203" pitchFamily="34" charset="0"/>
                <a:ea typeface="Malgun Gothic" panose="020B0503020000020004" pitchFamily="34" charset="-127"/>
              </a:rPr>
              <a:t>여러분은 무한한 창의력을 발휘하여 상상력을 자극하는 대담한 아이디어가 적용된 디자인을 완성합니다. 세세한 부분까지 철저하게 계산되어 생성되는 이러한 디자인에는 고객이 원하는 테마가 정확하게 반영됩니다.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00AD8-8B86-47DF-8F68-1DDB8579B6DB}"/>
              </a:ext>
            </a:extLst>
          </p:cNvPr>
          <p:cNvSpPr txBox="1"/>
          <p:nvPr/>
        </p:nvSpPr>
        <p:spPr>
          <a:xfrm>
            <a:off x="9131300" y="2693854"/>
            <a:ext cx="2298382" cy="32224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 algn="ctr">
              <a:lnSpc>
                <a:spcPct val="120000"/>
              </a:lnSpc>
              <a:spcAft>
                <a:spcPts val="0"/>
              </a:spcAft>
              <a:buNone/>
            </a:pPr>
            <a:r>
              <a:rPr 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  <a:t>여러분은 오감을 자극하는 탁월한 능력을 발휘하여 잊을 수 </a:t>
            </a:r>
            <a:br>
              <a:rPr lang="en-US" alt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</a:br>
            <a:r>
              <a:rPr 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  <a:t>없는 경험을 선사합</a:t>
            </a:r>
            <a:br>
              <a:rPr lang="en-US" alt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</a:br>
            <a:r>
              <a:rPr 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  <a:t>니다. 고객은 이와 같은 신비롭고 즐거운 경험을 더욱 오랫동안 맛볼 수 있기를 갈망할 것입니다. 즉, 지금껏 경험해 본 </a:t>
            </a:r>
            <a:br>
              <a:rPr lang="en-US" alt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</a:br>
            <a:r>
              <a:rPr 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  <a:t>적 없는 새로운 환경을 창출하는 것입니다.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0A41B2-CAF4-D0D0-6A3C-21159D427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1548924" y="1805940"/>
            <a:ext cx="731520" cy="731520"/>
            <a:chOff x="547424" y="4293480"/>
            <a:chExt cx="640026" cy="65741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6103A20-9F2E-94E3-1A1E-1951DBE8EE10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CE143A1-B01B-9435-72EB-5273716524D8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28" name="Rounded Rectangle 3_1">
                  <a:extLst>
                    <a:ext uri="{FF2B5EF4-FFF2-40B4-BE49-F238E27FC236}">
                      <a16:creationId xmlns:a16="http://schemas.microsoft.com/office/drawing/2014/main" id="{73FB63C0-EC38-1082-86BB-7EB1006800BB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29" name="Rounded Rectangle 3_1">
                  <a:extLst>
                    <a:ext uri="{FF2B5EF4-FFF2-40B4-BE49-F238E27FC236}">
                      <a16:creationId xmlns:a16="http://schemas.microsoft.com/office/drawing/2014/main" id="{013D557C-342F-AE22-D2C5-46D79291938E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</p:grpSp>
          <p:sp>
            <p:nvSpPr>
              <p:cNvPr id="26" name="Rounded Rectangle 3_1">
                <a:extLst>
                  <a:ext uri="{FF2B5EF4-FFF2-40B4-BE49-F238E27FC236}">
                    <a16:creationId xmlns:a16="http://schemas.microsoft.com/office/drawing/2014/main" id="{5FE8046D-6F20-E695-AA71-620194714A1A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  <p:sp>
            <p:nvSpPr>
              <p:cNvPr id="27" name="Rounded Rectangle 24_1">
                <a:extLst>
                  <a:ext uri="{FF2B5EF4-FFF2-40B4-BE49-F238E27FC236}">
                    <a16:creationId xmlns:a16="http://schemas.microsoft.com/office/drawing/2014/main" id="{5CC510D2-FD0A-2367-8578-6C5FEF8FEB5C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B6F68C-9607-243A-2BE6-41980429BE06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29564A-3A59-DA6D-AA6D-A3A8B4DFC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4337526" y="1805940"/>
            <a:ext cx="731520" cy="731520"/>
            <a:chOff x="547424" y="4293480"/>
            <a:chExt cx="640026" cy="65741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7D335C5-3F28-4F2B-B541-A3AC1CEE16F0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2E2A1B-9A93-4721-0783-8C9880B1B378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36" name="Rounded Rectangle 3_1">
                  <a:extLst>
                    <a:ext uri="{FF2B5EF4-FFF2-40B4-BE49-F238E27FC236}">
                      <a16:creationId xmlns:a16="http://schemas.microsoft.com/office/drawing/2014/main" id="{B82E940B-7E92-E4A8-3A82-0BDBFEA537AC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37" name="Rounded Rectangle 3_1">
                  <a:extLst>
                    <a:ext uri="{FF2B5EF4-FFF2-40B4-BE49-F238E27FC236}">
                      <a16:creationId xmlns:a16="http://schemas.microsoft.com/office/drawing/2014/main" id="{C428EC18-B4CA-E49D-73E8-D15D4BC6FFBB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</p:grpSp>
          <p:sp>
            <p:nvSpPr>
              <p:cNvPr id="34" name="Rounded Rectangle 3_1">
                <a:extLst>
                  <a:ext uri="{FF2B5EF4-FFF2-40B4-BE49-F238E27FC236}">
                    <a16:creationId xmlns:a16="http://schemas.microsoft.com/office/drawing/2014/main" id="{BD00BE54-B757-C7B7-7815-ABFAA5D51F77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  <p:sp>
            <p:nvSpPr>
              <p:cNvPr id="35" name="Rounded Rectangle 24_1">
                <a:extLst>
                  <a:ext uri="{FF2B5EF4-FFF2-40B4-BE49-F238E27FC236}">
                    <a16:creationId xmlns:a16="http://schemas.microsoft.com/office/drawing/2014/main" id="{CFAB3B7E-7BA0-A647-BFBB-9DE143738634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390D0F0-3A9A-39CE-20D1-E0B264815246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8658A5-0656-00DE-CD1A-03007ABF7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126128" y="1805940"/>
            <a:ext cx="731520" cy="731520"/>
            <a:chOff x="547424" y="4293480"/>
            <a:chExt cx="640026" cy="657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2FEC223-A0A9-E9AE-7EE6-1F38C908B744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17A93A2-BB9D-DB91-FC80-623735093052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44" name="Rounded Rectangle 3_1">
                  <a:extLst>
                    <a:ext uri="{FF2B5EF4-FFF2-40B4-BE49-F238E27FC236}">
                      <a16:creationId xmlns:a16="http://schemas.microsoft.com/office/drawing/2014/main" id="{E5D1029D-DCA3-99F7-3B0E-F9BE06C624B1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45" name="Rounded Rectangle 3_1">
                  <a:extLst>
                    <a:ext uri="{FF2B5EF4-FFF2-40B4-BE49-F238E27FC236}">
                      <a16:creationId xmlns:a16="http://schemas.microsoft.com/office/drawing/2014/main" id="{F706EA06-6328-6983-EDDF-4D7716618B88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</p:grpSp>
          <p:sp>
            <p:nvSpPr>
              <p:cNvPr id="42" name="Rounded Rectangle 3_1">
                <a:extLst>
                  <a:ext uri="{FF2B5EF4-FFF2-40B4-BE49-F238E27FC236}">
                    <a16:creationId xmlns:a16="http://schemas.microsoft.com/office/drawing/2014/main" id="{B48492D1-6680-F141-F576-272DA8AF233E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  <p:sp>
            <p:nvSpPr>
              <p:cNvPr id="43" name="Rounded Rectangle 24_1">
                <a:extLst>
                  <a:ext uri="{FF2B5EF4-FFF2-40B4-BE49-F238E27FC236}">
                    <a16:creationId xmlns:a16="http://schemas.microsoft.com/office/drawing/2014/main" id="{8ABF12B0-3E12-3988-D8EE-79C4E3AA4978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F9E395F-0753-88F1-EC75-9812F3991329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010A0A-BF43-18AB-8BB8-69C60287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914731" y="1805940"/>
            <a:ext cx="731520" cy="731520"/>
            <a:chOff x="547424" y="4293480"/>
            <a:chExt cx="640026" cy="65741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D0641A1-85E1-E8C8-FEA6-97118801E0DB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8E9D1B2-1295-9B22-DEE3-AD5E9BEE3688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52" name="Rounded Rectangle 3_1">
                  <a:extLst>
                    <a:ext uri="{FF2B5EF4-FFF2-40B4-BE49-F238E27FC236}">
                      <a16:creationId xmlns:a16="http://schemas.microsoft.com/office/drawing/2014/main" id="{6FACF41D-667B-C627-C26F-A16AF5EE85B7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53" name="Rounded Rectangle 3_1">
                  <a:extLst>
                    <a:ext uri="{FF2B5EF4-FFF2-40B4-BE49-F238E27FC236}">
                      <a16:creationId xmlns:a16="http://schemas.microsoft.com/office/drawing/2014/main" id="{86C83647-0C17-FA4B-70E4-D7999BFAF2E3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</p:grpSp>
          <p:sp>
            <p:nvSpPr>
              <p:cNvPr id="50" name="Rounded Rectangle 3_1">
                <a:extLst>
                  <a:ext uri="{FF2B5EF4-FFF2-40B4-BE49-F238E27FC236}">
                    <a16:creationId xmlns:a16="http://schemas.microsoft.com/office/drawing/2014/main" id="{A3271196-F4B9-5A9B-6E3A-A69B8463D055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  <p:sp>
            <p:nvSpPr>
              <p:cNvPr id="51" name="Rounded Rectangle 24_1">
                <a:extLst>
                  <a:ext uri="{FF2B5EF4-FFF2-40B4-BE49-F238E27FC236}">
                    <a16:creationId xmlns:a16="http://schemas.microsoft.com/office/drawing/2014/main" id="{BA70B37E-0E82-C130-09E0-9A72D76FD2C5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EA8B9E9-43B5-4C9F-6573-B9C2A0C18228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</p:grpSp>
      <p:sp>
        <p:nvSpPr>
          <p:cNvPr id="56" name="brain_2">
            <a:extLst>
              <a:ext uri="{FF2B5EF4-FFF2-40B4-BE49-F238E27FC236}">
                <a16:creationId xmlns:a16="http://schemas.microsoft.com/office/drawing/2014/main" id="{45112400-1364-C7FB-DCA9-63F0119F5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06341" y="2032000"/>
            <a:ext cx="416686" cy="279400"/>
          </a:xfrm>
          <a:custGeom>
            <a:avLst/>
            <a:gdLst>
              <a:gd name="T0" fmla="*/ 379 w 440"/>
              <a:gd name="T1" fmla="*/ 133 h 295"/>
              <a:gd name="T2" fmla="*/ 379 w 440"/>
              <a:gd name="T3" fmla="*/ 169 h 295"/>
              <a:gd name="T4" fmla="*/ 259 w 440"/>
              <a:gd name="T5" fmla="*/ 181 h 295"/>
              <a:gd name="T6" fmla="*/ 295 w 440"/>
              <a:gd name="T7" fmla="*/ 181 h 295"/>
              <a:gd name="T8" fmla="*/ 259 w 440"/>
              <a:gd name="T9" fmla="*/ 181 h 295"/>
              <a:gd name="T10" fmla="*/ 114 w 440"/>
              <a:gd name="T11" fmla="*/ 179 h 295"/>
              <a:gd name="T12" fmla="*/ 78 w 440"/>
              <a:gd name="T13" fmla="*/ 169 h 295"/>
              <a:gd name="T14" fmla="*/ 235 w 440"/>
              <a:gd name="T15" fmla="*/ 88 h 295"/>
              <a:gd name="T16" fmla="*/ 192 w 440"/>
              <a:gd name="T17" fmla="*/ 79 h 295"/>
              <a:gd name="T18" fmla="*/ 174 w 440"/>
              <a:gd name="T19" fmla="*/ 97 h 295"/>
              <a:gd name="T20" fmla="*/ 174 w 440"/>
              <a:gd name="T21" fmla="*/ 61 h 295"/>
              <a:gd name="T22" fmla="*/ 277 w 440"/>
              <a:gd name="T23" fmla="*/ 85 h 295"/>
              <a:gd name="T24" fmla="*/ 313 w 440"/>
              <a:gd name="T25" fmla="*/ 85 h 295"/>
              <a:gd name="T26" fmla="*/ 277 w 440"/>
              <a:gd name="T27" fmla="*/ 85 h 295"/>
              <a:gd name="T28" fmla="*/ 168 w 440"/>
              <a:gd name="T29" fmla="*/ 205 h 295"/>
              <a:gd name="T30" fmla="*/ 168 w 440"/>
              <a:gd name="T31" fmla="*/ 169 h 295"/>
              <a:gd name="T32" fmla="*/ 42 w 440"/>
              <a:gd name="T33" fmla="*/ 169 h 295"/>
              <a:gd name="T34" fmla="*/ 78 w 440"/>
              <a:gd name="T35" fmla="*/ 169 h 295"/>
              <a:gd name="T36" fmla="*/ 42 w 440"/>
              <a:gd name="T37" fmla="*/ 169 h 295"/>
              <a:gd name="T38" fmla="*/ 284 w 440"/>
              <a:gd name="T39" fmla="*/ 121 h 295"/>
              <a:gd name="T40" fmla="*/ 295 w 440"/>
              <a:gd name="T41" fmla="*/ 103 h 295"/>
              <a:gd name="T42" fmla="*/ 114 w 440"/>
              <a:gd name="T43" fmla="*/ 125 h 295"/>
              <a:gd name="T44" fmla="*/ 143 w 440"/>
              <a:gd name="T45" fmla="*/ 133 h 295"/>
              <a:gd name="T46" fmla="*/ 168 w 440"/>
              <a:gd name="T47" fmla="*/ 144 h 295"/>
              <a:gd name="T48" fmla="*/ 361 w 440"/>
              <a:gd name="T49" fmla="*/ 151 h 295"/>
              <a:gd name="T50" fmla="*/ 331 w 440"/>
              <a:gd name="T51" fmla="*/ 160 h 295"/>
              <a:gd name="T52" fmla="*/ 331 w 440"/>
              <a:gd name="T53" fmla="*/ 243 h 295"/>
              <a:gd name="T54" fmla="*/ 321 w 440"/>
              <a:gd name="T55" fmla="*/ 181 h 295"/>
              <a:gd name="T56" fmla="*/ 358 w 440"/>
              <a:gd name="T57" fmla="*/ 206 h 295"/>
              <a:gd name="T58" fmla="*/ 440 w 440"/>
              <a:gd name="T59" fmla="*/ 163 h 295"/>
              <a:gd name="T60" fmla="*/ 388 w 440"/>
              <a:gd name="T61" fmla="*/ 110 h 295"/>
              <a:gd name="T62" fmla="*/ 227 w 440"/>
              <a:gd name="T63" fmla="*/ 30 h 295"/>
              <a:gd name="T64" fmla="*/ 68 w 440"/>
              <a:gd name="T65" fmla="*/ 103 h 295"/>
              <a:gd name="T66" fmla="*/ 4 w 440"/>
              <a:gd name="T67" fmla="*/ 165 h 295"/>
              <a:gd name="T68" fmla="*/ 164 w 440"/>
              <a:gd name="T69" fmla="*/ 237 h 295"/>
              <a:gd name="T70" fmla="*/ 358 w 440"/>
              <a:gd name="T71" fmla="*/ 206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" h="295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57" name="Ribbon2_F19B">
            <a:extLst>
              <a:ext uri="{FF2B5EF4-FFF2-40B4-BE49-F238E27FC236}">
                <a16:creationId xmlns:a16="http://schemas.microsoft.com/office/drawing/2014/main" id="{443F0408-B34A-3C3A-BDA4-A3E76F91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70141" y="1985223"/>
            <a:ext cx="266290" cy="372954"/>
          </a:xfrm>
          <a:custGeom>
            <a:avLst/>
            <a:gdLst>
              <a:gd name="T0" fmla="*/ 1621 w 2495"/>
              <a:gd name="T1" fmla="*/ 1247 h 3493"/>
              <a:gd name="T2" fmla="*/ 1247 w 2495"/>
              <a:gd name="T3" fmla="*/ 1621 h 3493"/>
              <a:gd name="T4" fmla="*/ 873 w 2495"/>
              <a:gd name="T5" fmla="*/ 1247 h 3493"/>
              <a:gd name="T6" fmla="*/ 1247 w 2495"/>
              <a:gd name="T7" fmla="*/ 873 h 3493"/>
              <a:gd name="T8" fmla="*/ 1621 w 2495"/>
              <a:gd name="T9" fmla="*/ 1247 h 3493"/>
              <a:gd name="T10" fmla="*/ 2495 w 2495"/>
              <a:gd name="T11" fmla="*/ 1247 h 3493"/>
              <a:gd name="T12" fmla="*/ 2120 w 2495"/>
              <a:gd name="T13" fmla="*/ 873 h 3493"/>
              <a:gd name="T14" fmla="*/ 2120 w 2495"/>
              <a:gd name="T15" fmla="*/ 374 h 3493"/>
              <a:gd name="T16" fmla="*/ 1621 w 2495"/>
              <a:gd name="T17" fmla="*/ 374 h 3493"/>
              <a:gd name="T18" fmla="*/ 1247 w 2495"/>
              <a:gd name="T19" fmla="*/ 0 h 3493"/>
              <a:gd name="T20" fmla="*/ 873 w 2495"/>
              <a:gd name="T21" fmla="*/ 374 h 3493"/>
              <a:gd name="T22" fmla="*/ 374 w 2495"/>
              <a:gd name="T23" fmla="*/ 374 h 3493"/>
              <a:gd name="T24" fmla="*/ 374 w 2495"/>
              <a:gd name="T25" fmla="*/ 873 h 3493"/>
              <a:gd name="T26" fmla="*/ 0 w 2495"/>
              <a:gd name="T27" fmla="*/ 1247 h 3493"/>
              <a:gd name="T28" fmla="*/ 374 w 2495"/>
              <a:gd name="T29" fmla="*/ 1621 h 3493"/>
              <a:gd name="T30" fmla="*/ 374 w 2495"/>
              <a:gd name="T31" fmla="*/ 2120 h 3493"/>
              <a:gd name="T32" fmla="*/ 873 w 2495"/>
              <a:gd name="T33" fmla="*/ 2120 h 3493"/>
              <a:gd name="T34" fmla="*/ 1247 w 2495"/>
              <a:gd name="T35" fmla="*/ 2495 h 3493"/>
              <a:gd name="T36" fmla="*/ 1621 w 2495"/>
              <a:gd name="T37" fmla="*/ 2120 h 3493"/>
              <a:gd name="T38" fmla="*/ 2120 w 2495"/>
              <a:gd name="T39" fmla="*/ 2120 h 3493"/>
              <a:gd name="T40" fmla="*/ 2120 w 2495"/>
              <a:gd name="T41" fmla="*/ 1621 h 3493"/>
              <a:gd name="T42" fmla="*/ 2495 w 2495"/>
              <a:gd name="T43" fmla="*/ 1247 h 3493"/>
              <a:gd name="T44" fmla="*/ 1247 w 2495"/>
              <a:gd name="T45" fmla="*/ 2495 h 3493"/>
              <a:gd name="T46" fmla="*/ 1497 w 2495"/>
              <a:gd name="T47" fmla="*/ 3493 h 3493"/>
              <a:gd name="T48" fmla="*/ 2245 w 2495"/>
              <a:gd name="T49" fmla="*/ 3243 h 3493"/>
              <a:gd name="T50" fmla="*/ 1964 w 2495"/>
              <a:gd name="T51" fmla="*/ 2120 h 3493"/>
              <a:gd name="T52" fmla="*/ 530 w 2495"/>
              <a:gd name="T53" fmla="*/ 2120 h 3493"/>
              <a:gd name="T54" fmla="*/ 249 w 2495"/>
              <a:gd name="T55" fmla="*/ 3243 h 3493"/>
              <a:gd name="T56" fmla="*/ 998 w 2495"/>
              <a:gd name="T57" fmla="*/ 3493 h 3493"/>
              <a:gd name="T58" fmla="*/ 1247 w 2495"/>
              <a:gd name="T59" fmla="*/ 2495 h 3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495" h="3493">
                <a:moveTo>
                  <a:pt x="1621" y="1247"/>
                </a:moveTo>
                <a:cubicBezTo>
                  <a:pt x="1621" y="1454"/>
                  <a:pt x="1454" y="1621"/>
                  <a:pt x="1247" y="1621"/>
                </a:cubicBezTo>
                <a:cubicBezTo>
                  <a:pt x="1040" y="1621"/>
                  <a:pt x="873" y="1454"/>
                  <a:pt x="873" y="1247"/>
                </a:cubicBezTo>
                <a:cubicBezTo>
                  <a:pt x="873" y="1040"/>
                  <a:pt x="1040" y="873"/>
                  <a:pt x="1247" y="873"/>
                </a:cubicBezTo>
                <a:cubicBezTo>
                  <a:pt x="1454" y="873"/>
                  <a:pt x="1621" y="1040"/>
                  <a:pt x="1621" y="1247"/>
                </a:cubicBezTo>
                <a:close/>
                <a:moveTo>
                  <a:pt x="2495" y="1247"/>
                </a:moveTo>
                <a:cubicBezTo>
                  <a:pt x="2120" y="873"/>
                  <a:pt x="2120" y="873"/>
                  <a:pt x="2120" y="873"/>
                </a:cubicBezTo>
                <a:cubicBezTo>
                  <a:pt x="2120" y="374"/>
                  <a:pt x="2120" y="374"/>
                  <a:pt x="2120" y="374"/>
                </a:cubicBezTo>
                <a:cubicBezTo>
                  <a:pt x="1621" y="374"/>
                  <a:pt x="1621" y="374"/>
                  <a:pt x="1621" y="374"/>
                </a:cubicBezTo>
                <a:cubicBezTo>
                  <a:pt x="1247" y="0"/>
                  <a:pt x="1247" y="0"/>
                  <a:pt x="1247" y="0"/>
                </a:cubicBezTo>
                <a:cubicBezTo>
                  <a:pt x="873" y="374"/>
                  <a:pt x="873" y="374"/>
                  <a:pt x="873" y="374"/>
                </a:cubicBezTo>
                <a:cubicBezTo>
                  <a:pt x="374" y="374"/>
                  <a:pt x="374" y="374"/>
                  <a:pt x="374" y="374"/>
                </a:cubicBezTo>
                <a:cubicBezTo>
                  <a:pt x="374" y="873"/>
                  <a:pt x="374" y="873"/>
                  <a:pt x="374" y="873"/>
                </a:cubicBezTo>
                <a:cubicBezTo>
                  <a:pt x="0" y="1247"/>
                  <a:pt x="0" y="1247"/>
                  <a:pt x="0" y="1247"/>
                </a:cubicBezTo>
                <a:cubicBezTo>
                  <a:pt x="374" y="1621"/>
                  <a:pt x="374" y="1621"/>
                  <a:pt x="374" y="1621"/>
                </a:cubicBezTo>
                <a:cubicBezTo>
                  <a:pt x="374" y="2120"/>
                  <a:pt x="374" y="2120"/>
                  <a:pt x="374" y="2120"/>
                </a:cubicBezTo>
                <a:cubicBezTo>
                  <a:pt x="873" y="2120"/>
                  <a:pt x="873" y="2120"/>
                  <a:pt x="873" y="2120"/>
                </a:cubicBezTo>
                <a:cubicBezTo>
                  <a:pt x="1247" y="2495"/>
                  <a:pt x="1247" y="2495"/>
                  <a:pt x="1247" y="2495"/>
                </a:cubicBezTo>
                <a:cubicBezTo>
                  <a:pt x="1621" y="2120"/>
                  <a:pt x="1621" y="2120"/>
                  <a:pt x="1621" y="2120"/>
                </a:cubicBezTo>
                <a:cubicBezTo>
                  <a:pt x="2120" y="2120"/>
                  <a:pt x="2120" y="2120"/>
                  <a:pt x="2120" y="2120"/>
                </a:cubicBezTo>
                <a:cubicBezTo>
                  <a:pt x="2120" y="1621"/>
                  <a:pt x="2120" y="1621"/>
                  <a:pt x="2120" y="1621"/>
                </a:cubicBezTo>
                <a:lnTo>
                  <a:pt x="2495" y="1247"/>
                </a:lnTo>
                <a:close/>
                <a:moveTo>
                  <a:pt x="1247" y="2495"/>
                </a:moveTo>
                <a:cubicBezTo>
                  <a:pt x="1497" y="3493"/>
                  <a:pt x="1497" y="3493"/>
                  <a:pt x="1497" y="3493"/>
                </a:cubicBezTo>
                <a:cubicBezTo>
                  <a:pt x="2245" y="3243"/>
                  <a:pt x="2245" y="3243"/>
                  <a:pt x="2245" y="3243"/>
                </a:cubicBezTo>
                <a:cubicBezTo>
                  <a:pt x="1964" y="2120"/>
                  <a:pt x="1964" y="2120"/>
                  <a:pt x="1964" y="2120"/>
                </a:cubicBezTo>
                <a:moveTo>
                  <a:pt x="530" y="2120"/>
                </a:moveTo>
                <a:cubicBezTo>
                  <a:pt x="249" y="3243"/>
                  <a:pt x="249" y="3243"/>
                  <a:pt x="249" y="3243"/>
                </a:cubicBezTo>
                <a:cubicBezTo>
                  <a:pt x="998" y="3493"/>
                  <a:pt x="998" y="3493"/>
                  <a:pt x="998" y="3493"/>
                </a:cubicBezTo>
                <a:cubicBezTo>
                  <a:pt x="1247" y="2495"/>
                  <a:pt x="1247" y="2495"/>
                  <a:pt x="1247" y="2495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58" name="Financial_E7BB">
            <a:extLst>
              <a:ext uri="{FF2B5EF4-FFF2-40B4-BE49-F238E27FC236}">
                <a16:creationId xmlns:a16="http://schemas.microsoft.com/office/drawing/2014/main" id="{6CFC2639-DB51-83EB-8375-6E086168E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27946" y="2025458"/>
            <a:ext cx="327884" cy="292484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60" name="Teamwork_EA12">
            <a:extLst>
              <a:ext uri="{FF2B5EF4-FFF2-40B4-BE49-F238E27FC236}">
                <a16:creationId xmlns:a16="http://schemas.microsoft.com/office/drawing/2014/main" id="{EF11EE24-7C8C-B953-36AC-2CA4F73C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09767" y="2006600"/>
            <a:ext cx="341448" cy="330200"/>
          </a:xfrm>
          <a:custGeom>
            <a:avLst/>
            <a:gdLst>
              <a:gd name="T0" fmla="*/ 3621 w 3746"/>
              <a:gd name="T1" fmla="*/ 2622 h 3621"/>
              <a:gd name="T2" fmla="*/ 3122 w 3746"/>
              <a:gd name="T3" fmla="*/ 3122 h 3621"/>
              <a:gd name="T4" fmla="*/ 2622 w 3746"/>
              <a:gd name="T5" fmla="*/ 2622 h 3621"/>
              <a:gd name="T6" fmla="*/ 3122 w 3746"/>
              <a:gd name="T7" fmla="*/ 2123 h 3621"/>
              <a:gd name="T8" fmla="*/ 3621 w 3746"/>
              <a:gd name="T9" fmla="*/ 2622 h 3621"/>
              <a:gd name="T10" fmla="*/ 2747 w 3746"/>
              <a:gd name="T11" fmla="*/ 2997 h 3621"/>
              <a:gd name="T12" fmla="*/ 2747 w 3746"/>
              <a:gd name="T13" fmla="*/ 3621 h 3621"/>
              <a:gd name="T14" fmla="*/ 3122 w 3746"/>
              <a:gd name="T15" fmla="*/ 3434 h 3621"/>
              <a:gd name="T16" fmla="*/ 3496 w 3746"/>
              <a:gd name="T17" fmla="*/ 3621 h 3621"/>
              <a:gd name="T18" fmla="*/ 3496 w 3746"/>
              <a:gd name="T19" fmla="*/ 2997 h 3621"/>
              <a:gd name="T20" fmla="*/ 1873 w 3746"/>
              <a:gd name="T21" fmla="*/ 749 h 3621"/>
              <a:gd name="T22" fmla="*/ 1249 w 3746"/>
              <a:gd name="T23" fmla="*/ 1374 h 3621"/>
              <a:gd name="T24" fmla="*/ 1873 w 3746"/>
              <a:gd name="T25" fmla="*/ 1998 h 3621"/>
              <a:gd name="T26" fmla="*/ 2497 w 3746"/>
              <a:gd name="T27" fmla="*/ 1374 h 3621"/>
              <a:gd name="T28" fmla="*/ 1873 w 3746"/>
              <a:gd name="T29" fmla="*/ 749 h 3621"/>
              <a:gd name="T30" fmla="*/ 1873 w 3746"/>
              <a:gd name="T31" fmla="*/ 1998 h 3621"/>
              <a:gd name="T32" fmla="*/ 999 w 3746"/>
              <a:gd name="T33" fmla="*/ 2872 h 3621"/>
              <a:gd name="T34" fmla="*/ 624 w 3746"/>
              <a:gd name="T35" fmla="*/ 0 h 3621"/>
              <a:gd name="T36" fmla="*/ 250 w 3746"/>
              <a:gd name="T37" fmla="*/ 375 h 3621"/>
              <a:gd name="T38" fmla="*/ 624 w 3746"/>
              <a:gd name="T39" fmla="*/ 749 h 3621"/>
              <a:gd name="T40" fmla="*/ 999 w 3746"/>
              <a:gd name="T41" fmla="*/ 375 h 3621"/>
              <a:gd name="T42" fmla="*/ 624 w 3746"/>
              <a:gd name="T43" fmla="*/ 0 h 3621"/>
              <a:gd name="T44" fmla="*/ 1249 w 3746"/>
              <a:gd name="T45" fmla="*/ 1374 h 3621"/>
              <a:gd name="T46" fmla="*/ 624 w 3746"/>
              <a:gd name="T47" fmla="*/ 749 h 3621"/>
              <a:gd name="T48" fmla="*/ 0 w 3746"/>
              <a:gd name="T49" fmla="*/ 1374 h 3621"/>
              <a:gd name="T50" fmla="*/ 3122 w 3746"/>
              <a:gd name="T51" fmla="*/ 0 h 3621"/>
              <a:gd name="T52" fmla="*/ 2747 w 3746"/>
              <a:gd name="T53" fmla="*/ 375 h 3621"/>
              <a:gd name="T54" fmla="*/ 3122 w 3746"/>
              <a:gd name="T55" fmla="*/ 749 h 3621"/>
              <a:gd name="T56" fmla="*/ 3496 w 3746"/>
              <a:gd name="T57" fmla="*/ 375 h 3621"/>
              <a:gd name="T58" fmla="*/ 3122 w 3746"/>
              <a:gd name="T59" fmla="*/ 0 h 3621"/>
              <a:gd name="T60" fmla="*/ 3746 w 3746"/>
              <a:gd name="T61" fmla="*/ 1374 h 3621"/>
              <a:gd name="T62" fmla="*/ 3122 w 3746"/>
              <a:gd name="T63" fmla="*/ 749 h 3621"/>
              <a:gd name="T64" fmla="*/ 2497 w 3746"/>
              <a:gd name="T65" fmla="*/ 1374 h 3621"/>
              <a:gd name="T66" fmla="*/ 2381 w 3746"/>
              <a:gd name="T67" fmla="*/ 2163 h 3621"/>
              <a:gd name="T68" fmla="*/ 1873 w 3746"/>
              <a:gd name="T69" fmla="*/ 1998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46" h="3621">
                <a:moveTo>
                  <a:pt x="3621" y="2622"/>
                </a:moveTo>
                <a:cubicBezTo>
                  <a:pt x="3621" y="2898"/>
                  <a:pt x="3398" y="3122"/>
                  <a:pt x="3122" y="3122"/>
                </a:cubicBezTo>
                <a:cubicBezTo>
                  <a:pt x="2846" y="3122"/>
                  <a:pt x="2622" y="2898"/>
                  <a:pt x="2622" y="2622"/>
                </a:cubicBezTo>
                <a:cubicBezTo>
                  <a:pt x="2622" y="2346"/>
                  <a:pt x="2846" y="2123"/>
                  <a:pt x="3122" y="2123"/>
                </a:cubicBezTo>
                <a:cubicBezTo>
                  <a:pt x="3398" y="2123"/>
                  <a:pt x="3621" y="2346"/>
                  <a:pt x="3621" y="2622"/>
                </a:cubicBezTo>
                <a:close/>
                <a:moveTo>
                  <a:pt x="2747" y="2997"/>
                </a:moveTo>
                <a:cubicBezTo>
                  <a:pt x="2747" y="3621"/>
                  <a:pt x="2747" y="3621"/>
                  <a:pt x="2747" y="3621"/>
                </a:cubicBezTo>
                <a:cubicBezTo>
                  <a:pt x="3122" y="3434"/>
                  <a:pt x="3122" y="3434"/>
                  <a:pt x="3122" y="3434"/>
                </a:cubicBezTo>
                <a:cubicBezTo>
                  <a:pt x="3496" y="3621"/>
                  <a:pt x="3496" y="3621"/>
                  <a:pt x="3496" y="3621"/>
                </a:cubicBezTo>
                <a:cubicBezTo>
                  <a:pt x="3496" y="2997"/>
                  <a:pt x="3496" y="2997"/>
                  <a:pt x="3496" y="2997"/>
                </a:cubicBezTo>
                <a:moveTo>
                  <a:pt x="1873" y="749"/>
                </a:moveTo>
                <a:cubicBezTo>
                  <a:pt x="1528" y="749"/>
                  <a:pt x="1249" y="1029"/>
                  <a:pt x="1249" y="1374"/>
                </a:cubicBezTo>
                <a:cubicBezTo>
                  <a:pt x="1249" y="1718"/>
                  <a:pt x="1528" y="1998"/>
                  <a:pt x="1873" y="1998"/>
                </a:cubicBezTo>
                <a:cubicBezTo>
                  <a:pt x="2218" y="1998"/>
                  <a:pt x="2497" y="1718"/>
                  <a:pt x="2497" y="1374"/>
                </a:cubicBezTo>
                <a:cubicBezTo>
                  <a:pt x="2497" y="1029"/>
                  <a:pt x="2218" y="749"/>
                  <a:pt x="1873" y="749"/>
                </a:cubicBezTo>
                <a:close/>
                <a:moveTo>
                  <a:pt x="1873" y="1998"/>
                </a:moveTo>
                <a:cubicBezTo>
                  <a:pt x="1390" y="1998"/>
                  <a:pt x="999" y="2389"/>
                  <a:pt x="999" y="2872"/>
                </a:cubicBezTo>
                <a:moveTo>
                  <a:pt x="624" y="0"/>
                </a:moveTo>
                <a:cubicBezTo>
                  <a:pt x="417" y="0"/>
                  <a:pt x="250" y="168"/>
                  <a:pt x="250" y="375"/>
                </a:cubicBezTo>
                <a:cubicBezTo>
                  <a:pt x="250" y="581"/>
                  <a:pt x="417" y="749"/>
                  <a:pt x="624" y="749"/>
                </a:cubicBezTo>
                <a:cubicBezTo>
                  <a:pt x="831" y="749"/>
                  <a:pt x="999" y="581"/>
                  <a:pt x="999" y="375"/>
                </a:cubicBezTo>
                <a:cubicBezTo>
                  <a:pt x="999" y="168"/>
                  <a:pt x="831" y="0"/>
                  <a:pt x="624" y="0"/>
                </a:cubicBezTo>
                <a:close/>
                <a:moveTo>
                  <a:pt x="1249" y="1374"/>
                </a:moveTo>
                <a:cubicBezTo>
                  <a:pt x="1249" y="1029"/>
                  <a:pt x="969" y="749"/>
                  <a:pt x="624" y="749"/>
                </a:cubicBezTo>
                <a:cubicBezTo>
                  <a:pt x="279" y="749"/>
                  <a:pt x="0" y="1029"/>
                  <a:pt x="0" y="1374"/>
                </a:cubicBezTo>
                <a:moveTo>
                  <a:pt x="3122" y="0"/>
                </a:moveTo>
                <a:cubicBezTo>
                  <a:pt x="2915" y="0"/>
                  <a:pt x="2747" y="168"/>
                  <a:pt x="2747" y="375"/>
                </a:cubicBezTo>
                <a:cubicBezTo>
                  <a:pt x="2747" y="581"/>
                  <a:pt x="2915" y="749"/>
                  <a:pt x="3122" y="749"/>
                </a:cubicBezTo>
                <a:cubicBezTo>
                  <a:pt x="3329" y="749"/>
                  <a:pt x="3496" y="581"/>
                  <a:pt x="3496" y="375"/>
                </a:cubicBezTo>
                <a:cubicBezTo>
                  <a:pt x="3496" y="168"/>
                  <a:pt x="3329" y="0"/>
                  <a:pt x="3122" y="0"/>
                </a:cubicBezTo>
                <a:close/>
                <a:moveTo>
                  <a:pt x="3746" y="1374"/>
                </a:moveTo>
                <a:cubicBezTo>
                  <a:pt x="3746" y="1029"/>
                  <a:pt x="3467" y="749"/>
                  <a:pt x="3122" y="749"/>
                </a:cubicBezTo>
                <a:cubicBezTo>
                  <a:pt x="2777" y="749"/>
                  <a:pt x="2497" y="1029"/>
                  <a:pt x="2497" y="1374"/>
                </a:cubicBezTo>
                <a:moveTo>
                  <a:pt x="2381" y="2163"/>
                </a:moveTo>
                <a:cubicBezTo>
                  <a:pt x="2238" y="2060"/>
                  <a:pt x="2063" y="1998"/>
                  <a:pt x="1873" y="1998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96654A-7CCD-333C-78D9-63AFBDBC9D69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864025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FB0FF-9B62-DDF3-19D3-60B581588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C8396861-8317-9782-735D-A3608A43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F012753-CC5C-341E-455B-F758E37EF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6C7DED1-F693-E899-42BB-1F7C0226A914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D8D95F5-5398-116D-9528-09AF3F25C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6708" y="1805940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CA892FA-240F-8A27-BD0E-33D6BE1CB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984885"/>
          </a:xfrm>
        </p:spPr>
        <p:txBody>
          <a:bodyPr wrap="square">
            <a:spAutoFit/>
          </a:bodyPr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단원 2: 경험 디자이너 정의를 위한 역할 </a:t>
            </a:r>
            <a:br>
              <a:rPr lang="en-US" alt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</a:br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기반 프롬프트 작성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2C1742-1581-28DC-0B66-26737F99E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13" name="Rounded Rectangle 24_1">
            <a:extLst>
              <a:ext uri="{FF2B5EF4-FFF2-40B4-BE49-F238E27FC236}">
                <a16:creationId xmlns:a16="http://schemas.microsoft.com/office/drawing/2014/main" id="{756A3E2A-A176-F52B-E410-65C7023B7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805940"/>
            <a:ext cx="6224018" cy="4463098"/>
          </a:xfrm>
          <a:prstGeom prst="roundRect">
            <a:avLst>
              <a:gd name="adj" fmla="val 3925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E0DB815B-BC6D-8A96-7D94-614D03D85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657404"/>
            <a:ext cx="5212080" cy="4611635"/>
          </a:xfrm>
          <a:custGeom>
            <a:avLst/>
            <a:gdLst>
              <a:gd name="connsiteX0" fmla="*/ 181024 w 5212080"/>
              <a:gd name="connsiteY0" fmla="*/ 0 h 4611635"/>
              <a:gd name="connsiteX1" fmla="*/ 5212080 w 5212080"/>
              <a:gd name="connsiteY1" fmla="*/ 0 h 4611635"/>
              <a:gd name="connsiteX2" fmla="*/ 5212080 w 5212080"/>
              <a:gd name="connsiteY2" fmla="*/ 361252 h 4611635"/>
              <a:gd name="connsiteX3" fmla="*/ 5212080 w 5212080"/>
              <a:gd name="connsiteY3" fmla="*/ 422276 h 4611635"/>
              <a:gd name="connsiteX4" fmla="*/ 5212080 w 5212080"/>
              <a:gd name="connsiteY4" fmla="*/ 1050886 h 4611635"/>
              <a:gd name="connsiteX5" fmla="*/ 5212080 w 5212080"/>
              <a:gd name="connsiteY5" fmla="*/ 1515062 h 4611635"/>
              <a:gd name="connsiteX6" fmla="*/ 5212080 w 5212080"/>
              <a:gd name="connsiteY6" fmla="*/ 2971746 h 4611635"/>
              <a:gd name="connsiteX7" fmla="*/ 5212080 w 5212080"/>
              <a:gd name="connsiteY7" fmla="*/ 4611635 h 4611635"/>
              <a:gd name="connsiteX8" fmla="*/ 181024 w 5212080"/>
              <a:gd name="connsiteY8" fmla="*/ 4611635 h 4611635"/>
              <a:gd name="connsiteX9" fmla="*/ 0 w 5212080"/>
              <a:gd name="connsiteY9" fmla="*/ 4430611 h 4611635"/>
              <a:gd name="connsiteX10" fmla="*/ 0 w 5212080"/>
              <a:gd name="connsiteY10" fmla="*/ 2971746 h 4611635"/>
              <a:gd name="connsiteX11" fmla="*/ 0 w 5212080"/>
              <a:gd name="connsiteY11" fmla="*/ 1515062 h 4611635"/>
              <a:gd name="connsiteX12" fmla="*/ 0 w 5212080"/>
              <a:gd name="connsiteY12" fmla="*/ 1050886 h 4611635"/>
              <a:gd name="connsiteX13" fmla="*/ 0 w 5212080"/>
              <a:gd name="connsiteY13" fmla="*/ 422276 h 4611635"/>
              <a:gd name="connsiteX14" fmla="*/ 0 w 5212080"/>
              <a:gd name="connsiteY14" fmla="*/ 361252 h 4611635"/>
              <a:gd name="connsiteX15" fmla="*/ 0 w 5212080"/>
              <a:gd name="connsiteY15" fmla="*/ 181024 h 4611635"/>
              <a:gd name="connsiteX16" fmla="*/ 181024 w 5212080"/>
              <a:gd name="connsiteY16" fmla="*/ 0 h 4611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12080" h="4611635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1050886"/>
                </a:lnTo>
                <a:lnTo>
                  <a:pt x="5212080" y="1515062"/>
                </a:lnTo>
                <a:lnTo>
                  <a:pt x="5212080" y="2971746"/>
                </a:lnTo>
                <a:lnTo>
                  <a:pt x="5212080" y="4611635"/>
                </a:lnTo>
                <a:lnTo>
                  <a:pt x="181024" y="4611635"/>
                </a:lnTo>
                <a:cubicBezTo>
                  <a:pt x="81047" y="4611635"/>
                  <a:pt x="0" y="4530588"/>
                  <a:pt x="0" y="4430611"/>
                </a:cubicBezTo>
                <a:lnTo>
                  <a:pt x="0" y="2971746"/>
                </a:lnTo>
                <a:lnTo>
                  <a:pt x="0" y="1515062"/>
                </a:lnTo>
                <a:lnTo>
                  <a:pt x="0" y="1050886"/>
                </a:ln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DAB9EE-CB4D-89AD-07DA-2D741A633E7C}"/>
              </a:ext>
            </a:extLst>
          </p:cNvPr>
          <p:cNvSpPr txBox="1">
            <a:spLocks/>
          </p:cNvSpPr>
          <p:nvPr/>
        </p:nvSpPr>
        <p:spPr>
          <a:xfrm>
            <a:off x="787079" y="2963087"/>
            <a:ext cx="5826386" cy="269817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spcAft>
                <a:spcPts val="1600"/>
              </a:spcAft>
            </a:pPr>
            <a:r>
              <a:rPr lang="ko-KR" sz="1800" dirty="0">
                <a:latin typeface="Segoe UI" panose="020B0502040204020203" pitchFamily="34" charset="0"/>
                <a:ea typeface="Malgun Gothic" panose="020B0503020000020004" pitchFamily="34" charset="-127"/>
              </a:rPr>
              <a:t>여러분은 마법과도 같은 멋진 경험을 생성할 수 있는 최고의 디자이너입니다. 이 디자이너는 멋진 소리와 이미지, 그리고 완벽한 설정을 활용하여 고객에게 잊지 못할 경험을 선사합니다.</a:t>
            </a:r>
          </a:p>
          <a:p>
            <a:pPr>
              <a:spcAft>
                <a:spcPts val="1200"/>
              </a:spcAft>
            </a:pPr>
            <a:r>
              <a:rPr lang="ko-KR" sz="1800" dirty="0">
                <a:latin typeface="Segoe UI" panose="020B0502040204020203" pitchFamily="34" charset="0"/>
                <a:ea typeface="Malgun Gothic" panose="020B0503020000020004" pitchFamily="34" charset="-127"/>
              </a:rPr>
              <a:t>상상력을 자극하는 획기적인 아이디어를 구현하는 </a:t>
            </a:r>
            <a:br>
              <a:rPr lang="en-US" altLang="ko-KR" sz="1800" dirty="0">
                <a:latin typeface="Segoe UI" panose="020B0502040204020203" pitchFamily="34" charset="0"/>
                <a:ea typeface="Malgun Gothic" panose="020B0503020000020004" pitchFamily="34" charset="-127"/>
              </a:rPr>
            </a:br>
            <a:r>
              <a:rPr lang="ko-KR" sz="1800" dirty="0">
                <a:latin typeface="Segoe UI" panose="020B0502040204020203" pitchFamily="34" charset="0"/>
                <a:ea typeface="Malgun Gothic" panose="020B0503020000020004" pitchFamily="34" charset="-127"/>
              </a:rPr>
              <a:t>동시에 세세한 부분까지 철저하게 계산된 완벽한 환경을 창출합니다. 즉, 이 디자이너는 고객에게 지금껏 경험해 </a:t>
            </a:r>
            <a:br>
              <a:rPr lang="en-US" altLang="ko-KR" sz="1800" dirty="0">
                <a:latin typeface="Segoe UI" panose="020B0502040204020203" pitchFamily="34" charset="0"/>
                <a:ea typeface="Malgun Gothic" panose="020B0503020000020004" pitchFamily="34" charset="-127"/>
              </a:rPr>
            </a:br>
            <a:r>
              <a:rPr lang="ko-KR" sz="1800" dirty="0">
                <a:latin typeface="Segoe UI" panose="020B0502040204020203" pitchFamily="34" charset="0"/>
                <a:ea typeface="Malgun Gothic" panose="020B0503020000020004" pitchFamily="34" charset="-127"/>
              </a:rPr>
              <a:t>본 적이 없는 "신세계"를 제공합니다. 고객은 이처럼 멋진 경험을 더욱 오랫동안 맛볼 수 있기를 원할 것입니다.</a:t>
            </a:r>
          </a:p>
        </p:txBody>
      </p:sp>
      <p:pic>
        <p:nvPicPr>
          <p:cNvPr id="71" name="Picture 70" descr="A child wearing headphones and cape in front of a computer desk">
            <a:extLst>
              <a:ext uri="{FF2B5EF4-FFF2-40B4-BE49-F238E27FC236}">
                <a16:creationId xmlns:a16="http://schemas.microsoft.com/office/drawing/2014/main" id="{EC3F7C64-624D-F98B-B43C-3AA86DFB6A82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3222" b="9090"/>
          <a:stretch/>
        </p:blipFill>
        <p:spPr>
          <a:xfrm>
            <a:off x="7147560" y="1825046"/>
            <a:ext cx="4876800" cy="4276351"/>
          </a:xfrm>
          <a:prstGeom prst="roundRect">
            <a:avLst>
              <a:gd name="adj" fmla="val 2013"/>
            </a:avLst>
          </a:prstGeom>
          <a:solidFill>
            <a:srgbClr val="275272"/>
          </a:solidFill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6AE9E16-5450-6C4E-13C3-1B123921D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7079" y="6072048"/>
            <a:ext cx="5826386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1"/>
                </a:gs>
                <a:gs pos="55000">
                  <a:schemeClr val="accent2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7BF90838-A45F-BFD5-99A0-0A6E694A1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7229476" y="5518150"/>
            <a:ext cx="4712970" cy="500951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sz="1200" b="1" dirty="0">
                <a:solidFill>
                  <a:schemeClr val="tx1"/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프롬프트로 제공된 단어를 사용하여 Copilot이</a:t>
            </a:r>
            <a:br>
              <a:rPr lang="ko-KR" sz="1200" b="1" dirty="0">
                <a:solidFill>
                  <a:schemeClr val="tx1"/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</a:br>
            <a:r>
              <a:rPr lang="ko-KR" sz="1200" b="1" dirty="0">
                <a:solidFill>
                  <a:schemeClr val="tx1"/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Microsoft Designer로 만든 이미지입니다. 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28CF48A-957B-1B26-3CDC-8039929F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1933784" y="1805940"/>
            <a:ext cx="4878496" cy="750516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741B12D3-AC43-13ED-2E2F-E66E00A91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33079" y="1805940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B8046D-91DA-855F-F15B-9ED505CC1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87079" y="2073298"/>
            <a:ext cx="736979" cy="731926"/>
            <a:chOff x="547424" y="4293480"/>
            <a:chExt cx="640026" cy="65741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8E98AA-FDFD-059E-9E74-C605495FB095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0E7677B-3F38-F385-AF43-6428A52C07AD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28" name="Rounded Rectangle 3_1">
                  <a:extLst>
                    <a:ext uri="{FF2B5EF4-FFF2-40B4-BE49-F238E27FC236}">
                      <a16:creationId xmlns:a16="http://schemas.microsoft.com/office/drawing/2014/main" id="{35AF3A0A-86D0-C1F6-5646-7A1C7044D26F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29" name="Rounded Rectangle 3_1">
                  <a:extLst>
                    <a:ext uri="{FF2B5EF4-FFF2-40B4-BE49-F238E27FC236}">
                      <a16:creationId xmlns:a16="http://schemas.microsoft.com/office/drawing/2014/main" id="{61BF027F-7A2D-1427-60A5-220659D0D811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</p:grpSp>
          <p:sp>
            <p:nvSpPr>
              <p:cNvPr id="26" name="Rounded Rectangle 3_1">
                <a:extLst>
                  <a:ext uri="{FF2B5EF4-FFF2-40B4-BE49-F238E27FC236}">
                    <a16:creationId xmlns:a16="http://schemas.microsoft.com/office/drawing/2014/main" id="{3477D50D-83BE-82F8-7F07-B3C593189413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  <p:sp>
            <p:nvSpPr>
              <p:cNvPr id="27" name="Rounded Rectangle 24_1">
                <a:extLst>
                  <a:ext uri="{FF2B5EF4-FFF2-40B4-BE49-F238E27FC236}">
                    <a16:creationId xmlns:a16="http://schemas.microsoft.com/office/drawing/2014/main" id="{CA77877D-CA05-49FE-B2E9-BE7110FD2C2C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218A9A4-2D4E-BAED-EBFD-9F5AD03D10E2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j-cs"/>
              </a:endParaRPr>
            </a:p>
          </p:txBody>
        </p:sp>
      </p:grpSp>
      <p:sp>
        <p:nvSpPr>
          <p:cNvPr id="74" name="paint">
            <a:extLst>
              <a:ext uri="{FF2B5EF4-FFF2-40B4-BE49-F238E27FC236}">
                <a16:creationId xmlns:a16="http://schemas.microsoft.com/office/drawing/2014/main" id="{F75A2707-CBB8-8FF1-F9C4-6E6B4558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0350" y="2256381"/>
            <a:ext cx="370436" cy="365760"/>
          </a:xfrm>
          <a:custGeom>
            <a:avLst/>
            <a:gdLst>
              <a:gd name="T0" fmla="*/ 125 w 288"/>
              <a:gd name="T1" fmla="*/ 235 h 285"/>
              <a:gd name="T2" fmla="*/ 119 w 288"/>
              <a:gd name="T3" fmla="*/ 174 h 285"/>
              <a:gd name="T4" fmla="*/ 58 w 288"/>
              <a:gd name="T5" fmla="*/ 180 h 285"/>
              <a:gd name="T6" fmla="*/ 6 w 288"/>
              <a:gd name="T7" fmla="*/ 172 h 285"/>
              <a:gd name="T8" fmla="*/ 35 w 288"/>
              <a:gd name="T9" fmla="*/ 66 h 285"/>
              <a:gd name="T10" fmla="*/ 223 w 288"/>
              <a:gd name="T11" fmla="*/ 47 h 285"/>
              <a:gd name="T12" fmla="*/ 242 w 288"/>
              <a:gd name="T13" fmla="*/ 236 h 285"/>
              <a:gd name="T14" fmla="*/ 143 w 288"/>
              <a:gd name="T15" fmla="*/ 285 h 285"/>
              <a:gd name="T16" fmla="*/ 125 w 288"/>
              <a:gd name="T17" fmla="*/ 235 h 285"/>
              <a:gd name="T18" fmla="*/ 197 w 288"/>
              <a:gd name="T19" fmla="*/ 79 h 285"/>
              <a:gd name="T20" fmla="*/ 172 w 288"/>
              <a:gd name="T21" fmla="*/ 82 h 285"/>
              <a:gd name="T22" fmla="*/ 175 w 288"/>
              <a:gd name="T23" fmla="*/ 106 h 285"/>
              <a:gd name="T24" fmla="*/ 199 w 288"/>
              <a:gd name="T25" fmla="*/ 104 h 285"/>
              <a:gd name="T26" fmla="*/ 197 w 288"/>
              <a:gd name="T27" fmla="*/ 79 h 285"/>
              <a:gd name="T28" fmla="*/ 222 w 288"/>
              <a:gd name="T29" fmla="*/ 149 h 285"/>
              <a:gd name="T30" fmla="*/ 197 w 288"/>
              <a:gd name="T31" fmla="*/ 151 h 285"/>
              <a:gd name="T32" fmla="*/ 200 w 288"/>
              <a:gd name="T33" fmla="*/ 176 h 285"/>
              <a:gd name="T34" fmla="*/ 224 w 288"/>
              <a:gd name="T35" fmla="*/ 173 h 285"/>
              <a:gd name="T36" fmla="*/ 222 w 288"/>
              <a:gd name="T37" fmla="*/ 149 h 285"/>
              <a:gd name="T38" fmla="*/ 125 w 288"/>
              <a:gd name="T39" fmla="*/ 70 h 285"/>
              <a:gd name="T40" fmla="*/ 101 w 288"/>
              <a:gd name="T41" fmla="*/ 72 h 285"/>
              <a:gd name="T42" fmla="*/ 103 w 288"/>
              <a:gd name="T43" fmla="*/ 97 h 285"/>
              <a:gd name="T44" fmla="*/ 128 w 288"/>
              <a:gd name="T45" fmla="*/ 94 h 285"/>
              <a:gd name="T46" fmla="*/ 125 w 288"/>
              <a:gd name="T47" fmla="*/ 70 h 285"/>
              <a:gd name="T48" fmla="*/ 75 w 288"/>
              <a:gd name="T49" fmla="*/ 109 h 285"/>
              <a:gd name="T50" fmla="*/ 51 w 288"/>
              <a:gd name="T51" fmla="*/ 111 h 285"/>
              <a:gd name="T52" fmla="*/ 53 w 288"/>
              <a:gd name="T53" fmla="*/ 136 h 285"/>
              <a:gd name="T54" fmla="*/ 78 w 288"/>
              <a:gd name="T55" fmla="*/ 133 h 285"/>
              <a:gd name="T56" fmla="*/ 75 w 288"/>
              <a:gd name="T57" fmla="*/ 109 h 285"/>
              <a:gd name="T58" fmla="*/ 191 w 288"/>
              <a:gd name="T59" fmla="*/ 204 h 285"/>
              <a:gd name="T60" fmla="*/ 167 w 288"/>
              <a:gd name="T61" fmla="*/ 207 h 285"/>
              <a:gd name="T62" fmla="*/ 169 w 288"/>
              <a:gd name="T63" fmla="*/ 231 h 285"/>
              <a:gd name="T64" fmla="*/ 194 w 288"/>
              <a:gd name="T65" fmla="*/ 229 h 285"/>
              <a:gd name="T66" fmla="*/ 191 w 288"/>
              <a:gd name="T67" fmla="*/ 204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8" h="285">
                <a:moveTo>
                  <a:pt x="125" y="235"/>
                </a:moveTo>
                <a:cubicBezTo>
                  <a:pt x="140" y="217"/>
                  <a:pt x="138" y="189"/>
                  <a:pt x="119" y="174"/>
                </a:cubicBezTo>
                <a:cubicBezTo>
                  <a:pt x="100" y="159"/>
                  <a:pt x="73" y="162"/>
                  <a:pt x="58" y="180"/>
                </a:cubicBezTo>
                <a:cubicBezTo>
                  <a:pt x="20" y="226"/>
                  <a:pt x="6" y="172"/>
                  <a:pt x="6" y="172"/>
                </a:cubicBezTo>
                <a:cubicBezTo>
                  <a:pt x="0" y="136"/>
                  <a:pt x="9" y="97"/>
                  <a:pt x="35" y="66"/>
                </a:cubicBezTo>
                <a:cubicBezTo>
                  <a:pt x="81" y="9"/>
                  <a:pt x="166" y="0"/>
                  <a:pt x="223" y="47"/>
                </a:cubicBezTo>
                <a:cubicBezTo>
                  <a:pt x="280" y="94"/>
                  <a:pt x="288" y="178"/>
                  <a:pt x="242" y="236"/>
                </a:cubicBezTo>
                <a:cubicBezTo>
                  <a:pt x="216" y="266"/>
                  <a:pt x="180" y="283"/>
                  <a:pt x="143" y="285"/>
                </a:cubicBezTo>
                <a:cubicBezTo>
                  <a:pt x="143" y="285"/>
                  <a:pt x="87" y="282"/>
                  <a:pt x="125" y="235"/>
                </a:cubicBezTo>
                <a:close/>
                <a:moveTo>
                  <a:pt x="197" y="79"/>
                </a:moveTo>
                <a:cubicBezTo>
                  <a:pt x="189" y="73"/>
                  <a:pt x="178" y="74"/>
                  <a:pt x="172" y="82"/>
                </a:cubicBezTo>
                <a:cubicBezTo>
                  <a:pt x="166" y="89"/>
                  <a:pt x="167" y="100"/>
                  <a:pt x="175" y="106"/>
                </a:cubicBezTo>
                <a:cubicBezTo>
                  <a:pt x="182" y="112"/>
                  <a:pt x="193" y="111"/>
                  <a:pt x="199" y="104"/>
                </a:cubicBezTo>
                <a:cubicBezTo>
                  <a:pt x="205" y="96"/>
                  <a:pt x="204" y="85"/>
                  <a:pt x="197" y="79"/>
                </a:cubicBezTo>
                <a:close/>
                <a:moveTo>
                  <a:pt x="222" y="149"/>
                </a:moveTo>
                <a:cubicBezTo>
                  <a:pt x="214" y="143"/>
                  <a:pt x="203" y="144"/>
                  <a:pt x="197" y="151"/>
                </a:cubicBezTo>
                <a:cubicBezTo>
                  <a:pt x="191" y="159"/>
                  <a:pt x="192" y="170"/>
                  <a:pt x="200" y="176"/>
                </a:cubicBezTo>
                <a:cubicBezTo>
                  <a:pt x="207" y="182"/>
                  <a:pt x="218" y="181"/>
                  <a:pt x="224" y="173"/>
                </a:cubicBezTo>
                <a:cubicBezTo>
                  <a:pt x="230" y="166"/>
                  <a:pt x="229" y="155"/>
                  <a:pt x="222" y="149"/>
                </a:cubicBezTo>
                <a:close/>
                <a:moveTo>
                  <a:pt x="125" y="70"/>
                </a:moveTo>
                <a:cubicBezTo>
                  <a:pt x="118" y="64"/>
                  <a:pt x="107" y="65"/>
                  <a:pt x="101" y="72"/>
                </a:cubicBezTo>
                <a:cubicBezTo>
                  <a:pt x="95" y="80"/>
                  <a:pt x="96" y="90"/>
                  <a:pt x="103" y="97"/>
                </a:cubicBezTo>
                <a:cubicBezTo>
                  <a:pt x="111" y="103"/>
                  <a:pt x="122" y="102"/>
                  <a:pt x="128" y="94"/>
                </a:cubicBezTo>
                <a:cubicBezTo>
                  <a:pt x="134" y="87"/>
                  <a:pt x="133" y="76"/>
                  <a:pt x="125" y="70"/>
                </a:cubicBezTo>
                <a:close/>
                <a:moveTo>
                  <a:pt x="75" y="109"/>
                </a:moveTo>
                <a:cubicBezTo>
                  <a:pt x="68" y="103"/>
                  <a:pt x="57" y="104"/>
                  <a:pt x="51" y="111"/>
                </a:cubicBezTo>
                <a:cubicBezTo>
                  <a:pt x="45" y="119"/>
                  <a:pt x="46" y="130"/>
                  <a:pt x="53" y="136"/>
                </a:cubicBezTo>
                <a:cubicBezTo>
                  <a:pt x="61" y="142"/>
                  <a:pt x="72" y="141"/>
                  <a:pt x="78" y="133"/>
                </a:cubicBezTo>
                <a:cubicBezTo>
                  <a:pt x="84" y="126"/>
                  <a:pt x="83" y="115"/>
                  <a:pt x="75" y="109"/>
                </a:cubicBezTo>
                <a:close/>
                <a:moveTo>
                  <a:pt x="191" y="204"/>
                </a:moveTo>
                <a:cubicBezTo>
                  <a:pt x="184" y="198"/>
                  <a:pt x="173" y="199"/>
                  <a:pt x="167" y="207"/>
                </a:cubicBezTo>
                <a:cubicBezTo>
                  <a:pt x="161" y="214"/>
                  <a:pt x="162" y="225"/>
                  <a:pt x="169" y="231"/>
                </a:cubicBezTo>
                <a:cubicBezTo>
                  <a:pt x="177" y="237"/>
                  <a:pt x="188" y="236"/>
                  <a:pt x="194" y="229"/>
                </a:cubicBezTo>
                <a:cubicBezTo>
                  <a:pt x="200" y="221"/>
                  <a:pt x="199" y="210"/>
                  <a:pt x="191" y="204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37B177-AB28-BF6D-D144-F42E33E136F8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9749428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96D2E44-93AB-519A-B019-092F18F6E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0F4BD0-9D77-7804-B137-0F3B09E26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BA4DE62-B81E-AF96-4774-B2D812F9E56E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06ADD6-AC34-4517-FE9C-B649A3A6A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6708" y="1666472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_1">
            <a:extLst>
              <a:ext uri="{FF2B5EF4-FFF2-40B4-BE49-F238E27FC236}">
                <a16:creationId xmlns:a16="http://schemas.microsoft.com/office/drawing/2014/main" id="{A8DD911F-5AC7-69A9-D5BA-C16B88431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035870" y="1672196"/>
            <a:ext cx="6584629" cy="4021710"/>
          </a:xfrm>
          <a:prstGeom prst="roundRect">
            <a:avLst>
              <a:gd name="adj" fmla="val 2500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B1290-C514-618C-9EEE-5B14B04E5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92125"/>
          </a:xfrm>
        </p:spPr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단원 2: Mad Libs® 소개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D24229C-FF89-221B-3D0F-E5040D034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035870" y="1672196"/>
            <a:ext cx="6584629" cy="365760"/>
          </a:xfrm>
          <a:prstGeom prst="round2SameRect">
            <a:avLst>
              <a:gd name="adj1" fmla="val 27735"/>
              <a:gd name="adj2" fmla="val 0"/>
            </a:avLst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1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24" name="Rounded Rectangle 24_1">
            <a:extLst>
              <a:ext uri="{FF2B5EF4-FFF2-40B4-BE49-F238E27FC236}">
                <a16:creationId xmlns:a16="http://schemas.microsoft.com/office/drawing/2014/main" id="{293BC4FA-5168-8C42-9AF0-A76DEB9C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666472"/>
            <a:ext cx="4248791" cy="40217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964B7-D056-F365-9CED-B3E710B432AC}"/>
              </a:ext>
            </a:extLst>
          </p:cNvPr>
          <p:cNvSpPr txBox="1">
            <a:spLocks/>
          </p:cNvSpPr>
          <p:nvPr/>
        </p:nvSpPr>
        <p:spPr>
          <a:xfrm>
            <a:off x="763748" y="2957863"/>
            <a:ext cx="3958859" cy="172354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  <a:t>Mad Libs</a:t>
            </a:r>
            <a:r>
              <a:rPr lang="ko-KR" sz="1600" dirty="0">
                <a:latin typeface="Segoe UI" panose="020B0502040204020203" pitchFamily="34" charset="0"/>
                <a:ea typeface="Malgun Gothic" panose="020B0503020000020004" pitchFamily="34" charset="-127"/>
                <a:cs typeface="+mj-cs"/>
              </a:rPr>
              <a:t>®</a:t>
            </a:r>
            <a:r>
              <a:rPr 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  <a:t>는 형용사, 명사, 동사 등 </a:t>
            </a:r>
            <a:br>
              <a:rPr lang="en-US" alt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</a:br>
            <a:r>
              <a:rPr 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  <a:t>여러 유형의 단어를 스토리의 빈 칸에 입력하는 재미있는 대화형 단어 게임입니다. 이 게임을 완료하면 대개 예상치 못한 재미있는 스토리가 완성됩니다. 단원 2에서는 이 구조를 사용하여 프롬프트를 작성합니다.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89B5696-0B78-C479-F686-1064EF556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33079" y="1666472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448615-CBB6-C796-2407-CC147EF48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87079" y="1933830"/>
            <a:ext cx="736979" cy="731926"/>
            <a:chOff x="547424" y="4293480"/>
            <a:chExt cx="640026" cy="65741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884460-BA0C-144B-D07F-2D027F82280B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3E9291B-C6ED-E93E-904B-34B7F8858A9B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37" name="Rounded Rectangle 3_1">
                  <a:extLst>
                    <a:ext uri="{FF2B5EF4-FFF2-40B4-BE49-F238E27FC236}">
                      <a16:creationId xmlns:a16="http://schemas.microsoft.com/office/drawing/2014/main" id="{C9D8AE90-E5F4-F859-2EF6-5A46869A09BB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38" name="Rounded Rectangle 3_1">
                  <a:extLst>
                    <a:ext uri="{FF2B5EF4-FFF2-40B4-BE49-F238E27FC236}">
                      <a16:creationId xmlns:a16="http://schemas.microsoft.com/office/drawing/2014/main" id="{030A766E-59BE-0710-B171-825E3087E32B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</p:grpSp>
          <p:sp>
            <p:nvSpPr>
              <p:cNvPr id="35" name="Rounded Rectangle 3_1">
                <a:extLst>
                  <a:ext uri="{FF2B5EF4-FFF2-40B4-BE49-F238E27FC236}">
                    <a16:creationId xmlns:a16="http://schemas.microsoft.com/office/drawing/2014/main" id="{41283E0C-C44E-1FD3-B0AE-F6EF125557F5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  <p:sp>
            <p:nvSpPr>
              <p:cNvPr id="36" name="Rounded Rectangle 24_1">
                <a:extLst>
                  <a:ext uri="{FF2B5EF4-FFF2-40B4-BE49-F238E27FC236}">
                    <a16:creationId xmlns:a16="http://schemas.microsoft.com/office/drawing/2014/main" id="{0D489216-AA9B-EC0D-BCAF-C1A513E0E385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102C60-C68A-D641-B18A-87FA29B98775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j-cs"/>
              </a:endParaRPr>
            </a:p>
          </p:txBody>
        </p:sp>
      </p:grpSp>
      <p:sp>
        <p:nvSpPr>
          <p:cNvPr id="40" name="3D">
            <a:extLst>
              <a:ext uri="{FF2B5EF4-FFF2-40B4-BE49-F238E27FC236}">
                <a16:creationId xmlns:a16="http://schemas.microsoft.com/office/drawing/2014/main" id="{D883DE37-02F9-3675-64CA-2F2ABB8CD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2687" y="2136318"/>
            <a:ext cx="305764" cy="326950"/>
          </a:xfrm>
          <a:custGeom>
            <a:avLst/>
            <a:gdLst>
              <a:gd name="T0" fmla="*/ 67 w 534"/>
              <a:gd name="T1" fmla="*/ 117 h 571"/>
              <a:gd name="T2" fmla="*/ 232 w 534"/>
              <a:gd name="T3" fmla="*/ 35 h 571"/>
              <a:gd name="T4" fmla="*/ 302 w 534"/>
              <a:gd name="T5" fmla="*/ 33 h 571"/>
              <a:gd name="T6" fmla="*/ 467 w 534"/>
              <a:gd name="T7" fmla="*/ 117 h 571"/>
              <a:gd name="T8" fmla="*/ 534 w 534"/>
              <a:gd name="T9" fmla="*/ 461 h 571"/>
              <a:gd name="T10" fmla="*/ 534 w 534"/>
              <a:gd name="T11" fmla="*/ 427 h 571"/>
              <a:gd name="T12" fmla="*/ 467 w 534"/>
              <a:gd name="T13" fmla="*/ 427 h 571"/>
              <a:gd name="T14" fmla="*/ 467 w 534"/>
              <a:gd name="T15" fmla="*/ 495 h 571"/>
              <a:gd name="T16" fmla="*/ 534 w 534"/>
              <a:gd name="T17" fmla="*/ 495 h 571"/>
              <a:gd name="T18" fmla="*/ 534 w 534"/>
              <a:gd name="T19" fmla="*/ 461 h 571"/>
              <a:gd name="T20" fmla="*/ 302 w 534"/>
              <a:gd name="T21" fmla="*/ 537 h 571"/>
              <a:gd name="T22" fmla="*/ 302 w 534"/>
              <a:gd name="T23" fmla="*/ 502 h 571"/>
              <a:gd name="T24" fmla="*/ 232 w 534"/>
              <a:gd name="T25" fmla="*/ 502 h 571"/>
              <a:gd name="T26" fmla="*/ 232 w 534"/>
              <a:gd name="T27" fmla="*/ 571 h 571"/>
              <a:gd name="T28" fmla="*/ 302 w 534"/>
              <a:gd name="T29" fmla="*/ 571 h 571"/>
              <a:gd name="T30" fmla="*/ 302 w 534"/>
              <a:gd name="T31" fmla="*/ 537 h 571"/>
              <a:gd name="T32" fmla="*/ 67 w 534"/>
              <a:gd name="T33" fmla="*/ 461 h 571"/>
              <a:gd name="T34" fmla="*/ 67 w 534"/>
              <a:gd name="T35" fmla="*/ 427 h 571"/>
              <a:gd name="T36" fmla="*/ 0 w 534"/>
              <a:gd name="T37" fmla="*/ 427 h 571"/>
              <a:gd name="T38" fmla="*/ 0 w 534"/>
              <a:gd name="T39" fmla="*/ 495 h 571"/>
              <a:gd name="T40" fmla="*/ 67 w 534"/>
              <a:gd name="T41" fmla="*/ 495 h 571"/>
              <a:gd name="T42" fmla="*/ 67 w 534"/>
              <a:gd name="T43" fmla="*/ 461 h 571"/>
              <a:gd name="T44" fmla="*/ 67 w 534"/>
              <a:gd name="T45" fmla="*/ 152 h 571"/>
              <a:gd name="T46" fmla="*/ 67 w 534"/>
              <a:gd name="T47" fmla="*/ 117 h 571"/>
              <a:gd name="T48" fmla="*/ 0 w 534"/>
              <a:gd name="T49" fmla="*/ 117 h 571"/>
              <a:gd name="T50" fmla="*/ 0 w 534"/>
              <a:gd name="T51" fmla="*/ 186 h 571"/>
              <a:gd name="T52" fmla="*/ 67 w 534"/>
              <a:gd name="T53" fmla="*/ 186 h 571"/>
              <a:gd name="T54" fmla="*/ 67 w 534"/>
              <a:gd name="T55" fmla="*/ 152 h 571"/>
              <a:gd name="T56" fmla="*/ 302 w 534"/>
              <a:gd name="T57" fmla="*/ 227 h 571"/>
              <a:gd name="T58" fmla="*/ 302 w 534"/>
              <a:gd name="T59" fmla="*/ 193 h 571"/>
              <a:gd name="T60" fmla="*/ 232 w 534"/>
              <a:gd name="T61" fmla="*/ 193 h 571"/>
              <a:gd name="T62" fmla="*/ 232 w 534"/>
              <a:gd name="T63" fmla="*/ 261 h 571"/>
              <a:gd name="T64" fmla="*/ 302 w 534"/>
              <a:gd name="T65" fmla="*/ 261 h 571"/>
              <a:gd name="T66" fmla="*/ 302 w 534"/>
              <a:gd name="T67" fmla="*/ 227 h 571"/>
              <a:gd name="T68" fmla="*/ 302 w 534"/>
              <a:gd name="T69" fmla="*/ 33 h 571"/>
              <a:gd name="T70" fmla="*/ 302 w 534"/>
              <a:gd name="T71" fmla="*/ 0 h 571"/>
              <a:gd name="T72" fmla="*/ 232 w 534"/>
              <a:gd name="T73" fmla="*/ 0 h 571"/>
              <a:gd name="T74" fmla="*/ 232 w 534"/>
              <a:gd name="T75" fmla="*/ 69 h 571"/>
              <a:gd name="T76" fmla="*/ 302 w 534"/>
              <a:gd name="T77" fmla="*/ 69 h 571"/>
              <a:gd name="T78" fmla="*/ 302 w 534"/>
              <a:gd name="T79" fmla="*/ 33 h 571"/>
              <a:gd name="T80" fmla="*/ 534 w 534"/>
              <a:gd name="T81" fmla="*/ 152 h 571"/>
              <a:gd name="T82" fmla="*/ 534 w 534"/>
              <a:gd name="T83" fmla="*/ 117 h 571"/>
              <a:gd name="T84" fmla="*/ 467 w 534"/>
              <a:gd name="T85" fmla="*/ 117 h 571"/>
              <a:gd name="T86" fmla="*/ 467 w 534"/>
              <a:gd name="T87" fmla="*/ 186 h 571"/>
              <a:gd name="T88" fmla="*/ 534 w 534"/>
              <a:gd name="T89" fmla="*/ 186 h 571"/>
              <a:gd name="T90" fmla="*/ 534 w 534"/>
              <a:gd name="T91" fmla="*/ 152 h 571"/>
              <a:gd name="T92" fmla="*/ 302 w 534"/>
              <a:gd name="T93" fmla="*/ 229 h 571"/>
              <a:gd name="T94" fmla="*/ 467 w 534"/>
              <a:gd name="T95" fmla="*/ 152 h 571"/>
              <a:gd name="T96" fmla="*/ 501 w 534"/>
              <a:gd name="T97" fmla="*/ 186 h 571"/>
              <a:gd name="T98" fmla="*/ 501 w 534"/>
              <a:gd name="T99" fmla="*/ 427 h 571"/>
              <a:gd name="T100" fmla="*/ 268 w 534"/>
              <a:gd name="T101" fmla="*/ 261 h 571"/>
              <a:gd name="T102" fmla="*/ 268 w 534"/>
              <a:gd name="T103" fmla="*/ 502 h 571"/>
              <a:gd name="T104" fmla="*/ 34 w 534"/>
              <a:gd name="T105" fmla="*/ 186 h 571"/>
              <a:gd name="T106" fmla="*/ 34 w 534"/>
              <a:gd name="T107" fmla="*/ 427 h 571"/>
              <a:gd name="T108" fmla="*/ 67 w 534"/>
              <a:gd name="T109" fmla="*/ 152 h 571"/>
              <a:gd name="T110" fmla="*/ 232 w 534"/>
              <a:gd name="T111" fmla="*/ 229 h 571"/>
              <a:gd name="T112" fmla="*/ 302 w 534"/>
              <a:gd name="T113" fmla="*/ 537 h 571"/>
              <a:gd name="T114" fmla="*/ 467 w 534"/>
              <a:gd name="T115" fmla="*/ 461 h 571"/>
              <a:gd name="T116" fmla="*/ 232 w 534"/>
              <a:gd name="T117" fmla="*/ 539 h 571"/>
              <a:gd name="T118" fmla="*/ 67 w 534"/>
              <a:gd name="T119" fmla="*/ 461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34" h="571">
                <a:moveTo>
                  <a:pt x="67" y="117"/>
                </a:moveTo>
                <a:lnTo>
                  <a:pt x="232" y="35"/>
                </a:lnTo>
                <a:moveTo>
                  <a:pt x="302" y="33"/>
                </a:moveTo>
                <a:lnTo>
                  <a:pt x="467" y="117"/>
                </a:lnTo>
                <a:moveTo>
                  <a:pt x="534" y="461"/>
                </a:moveTo>
                <a:lnTo>
                  <a:pt x="534" y="427"/>
                </a:lnTo>
                <a:lnTo>
                  <a:pt x="467" y="427"/>
                </a:lnTo>
                <a:lnTo>
                  <a:pt x="467" y="495"/>
                </a:lnTo>
                <a:lnTo>
                  <a:pt x="534" y="495"/>
                </a:lnTo>
                <a:lnTo>
                  <a:pt x="534" y="461"/>
                </a:lnTo>
                <a:moveTo>
                  <a:pt x="302" y="537"/>
                </a:moveTo>
                <a:lnTo>
                  <a:pt x="302" y="502"/>
                </a:lnTo>
                <a:lnTo>
                  <a:pt x="232" y="502"/>
                </a:lnTo>
                <a:lnTo>
                  <a:pt x="232" y="571"/>
                </a:lnTo>
                <a:lnTo>
                  <a:pt x="302" y="571"/>
                </a:lnTo>
                <a:lnTo>
                  <a:pt x="302" y="537"/>
                </a:lnTo>
                <a:moveTo>
                  <a:pt x="67" y="461"/>
                </a:moveTo>
                <a:lnTo>
                  <a:pt x="67" y="427"/>
                </a:lnTo>
                <a:lnTo>
                  <a:pt x="0" y="427"/>
                </a:lnTo>
                <a:lnTo>
                  <a:pt x="0" y="495"/>
                </a:lnTo>
                <a:lnTo>
                  <a:pt x="67" y="495"/>
                </a:lnTo>
                <a:lnTo>
                  <a:pt x="67" y="461"/>
                </a:lnTo>
                <a:moveTo>
                  <a:pt x="67" y="152"/>
                </a:moveTo>
                <a:lnTo>
                  <a:pt x="67" y="117"/>
                </a:lnTo>
                <a:lnTo>
                  <a:pt x="0" y="117"/>
                </a:lnTo>
                <a:lnTo>
                  <a:pt x="0" y="186"/>
                </a:lnTo>
                <a:lnTo>
                  <a:pt x="67" y="186"/>
                </a:lnTo>
                <a:lnTo>
                  <a:pt x="67" y="152"/>
                </a:lnTo>
                <a:moveTo>
                  <a:pt x="302" y="227"/>
                </a:moveTo>
                <a:lnTo>
                  <a:pt x="302" y="193"/>
                </a:lnTo>
                <a:lnTo>
                  <a:pt x="232" y="193"/>
                </a:lnTo>
                <a:lnTo>
                  <a:pt x="232" y="261"/>
                </a:lnTo>
                <a:lnTo>
                  <a:pt x="302" y="261"/>
                </a:lnTo>
                <a:lnTo>
                  <a:pt x="302" y="227"/>
                </a:lnTo>
                <a:moveTo>
                  <a:pt x="302" y="33"/>
                </a:moveTo>
                <a:lnTo>
                  <a:pt x="302" y="0"/>
                </a:lnTo>
                <a:lnTo>
                  <a:pt x="232" y="0"/>
                </a:lnTo>
                <a:lnTo>
                  <a:pt x="232" y="69"/>
                </a:lnTo>
                <a:lnTo>
                  <a:pt x="302" y="69"/>
                </a:lnTo>
                <a:lnTo>
                  <a:pt x="302" y="33"/>
                </a:lnTo>
                <a:moveTo>
                  <a:pt x="534" y="152"/>
                </a:moveTo>
                <a:lnTo>
                  <a:pt x="534" y="117"/>
                </a:lnTo>
                <a:lnTo>
                  <a:pt x="467" y="117"/>
                </a:lnTo>
                <a:lnTo>
                  <a:pt x="467" y="186"/>
                </a:lnTo>
                <a:lnTo>
                  <a:pt x="534" y="186"/>
                </a:lnTo>
                <a:lnTo>
                  <a:pt x="534" y="152"/>
                </a:lnTo>
                <a:moveTo>
                  <a:pt x="302" y="229"/>
                </a:moveTo>
                <a:lnTo>
                  <a:pt x="467" y="152"/>
                </a:lnTo>
                <a:moveTo>
                  <a:pt x="501" y="186"/>
                </a:moveTo>
                <a:lnTo>
                  <a:pt x="501" y="427"/>
                </a:lnTo>
                <a:moveTo>
                  <a:pt x="268" y="261"/>
                </a:moveTo>
                <a:lnTo>
                  <a:pt x="268" y="502"/>
                </a:lnTo>
                <a:moveTo>
                  <a:pt x="34" y="186"/>
                </a:moveTo>
                <a:lnTo>
                  <a:pt x="34" y="427"/>
                </a:lnTo>
                <a:moveTo>
                  <a:pt x="67" y="152"/>
                </a:moveTo>
                <a:lnTo>
                  <a:pt x="232" y="229"/>
                </a:lnTo>
                <a:moveTo>
                  <a:pt x="302" y="537"/>
                </a:moveTo>
                <a:lnTo>
                  <a:pt x="467" y="461"/>
                </a:lnTo>
                <a:moveTo>
                  <a:pt x="232" y="539"/>
                </a:moveTo>
                <a:lnTo>
                  <a:pt x="67" y="461"/>
                </a:ln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1611E167-D772-900A-D8E3-11BAFD43EB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5476390"/>
              </p:ext>
            </p:extLst>
          </p:nvPr>
        </p:nvGraphicFramePr>
        <p:xfrm>
          <a:off x="5035870" y="1672196"/>
          <a:ext cx="6584629" cy="402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061">
                  <a:extLst>
                    <a:ext uri="{9D8B030D-6E8A-4147-A177-3AD203B41FA5}">
                      <a16:colId xmlns:a16="http://schemas.microsoft.com/office/drawing/2014/main" val="1546675680"/>
                    </a:ext>
                  </a:extLst>
                </a:gridCol>
                <a:gridCol w="1945458">
                  <a:extLst>
                    <a:ext uri="{9D8B030D-6E8A-4147-A177-3AD203B41FA5}">
                      <a16:colId xmlns:a16="http://schemas.microsoft.com/office/drawing/2014/main" val="3384121720"/>
                    </a:ext>
                  </a:extLst>
                </a:gridCol>
                <a:gridCol w="2095110">
                  <a:extLst>
                    <a:ext uri="{9D8B030D-6E8A-4147-A177-3AD203B41FA5}">
                      <a16:colId xmlns:a16="http://schemas.microsoft.com/office/drawing/2014/main" val="169851265"/>
                    </a:ext>
                  </a:extLst>
                </a:gridCol>
              </a:tblGrid>
              <a:tr h="36411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ko-KR" sz="1400" b="1" baseline="0" dirty="0">
                          <a:solidFill>
                            <a:schemeClr val="accent2"/>
                          </a:solidFill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+mj-cs"/>
                        </a:rPr>
                        <a:t>형용사</a:t>
                      </a:r>
                    </a:p>
                  </a:txBody>
                  <a:tcPr marL="74409" marR="74409" marT="37204" marB="3720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b="1" baseline="0">
                          <a:solidFill>
                            <a:schemeClr val="accent2"/>
                          </a:solidFill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+mj-cs"/>
                        </a:rPr>
                        <a:t>명사</a:t>
                      </a:r>
                    </a:p>
                  </a:txBody>
                  <a:tcPr marL="74409" marR="74409" marT="37204" marB="3720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sz="1400" b="1" baseline="0" dirty="0">
                          <a:solidFill>
                            <a:schemeClr val="accent2"/>
                          </a:solidFill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+mj-cs"/>
                        </a:rPr>
                        <a:t>동사</a:t>
                      </a:r>
                    </a:p>
                  </a:txBody>
                  <a:tcPr marL="74409" marR="74409" marT="37204" marB="3720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6625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놀라운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모험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뛰어넘는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0287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대담한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해변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달리는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5511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독창적인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성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춤추는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1409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신나는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숲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탐험하는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3230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멋진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게임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쌓는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60347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마법의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영웅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찾아내는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2273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신비로운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여정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상상하는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1820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독특한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산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만드는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7540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생생한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로봇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발명하는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2895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거친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공간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날아가는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830880"/>
                  </a:ext>
                </a:extLst>
              </a:tr>
            </a:tbl>
          </a:graphicData>
        </a:graphic>
      </p:graphicFrame>
      <p:pic>
        <p:nvPicPr>
          <p:cNvPr id="41" name="Picture 40">
            <a:extLst>
              <a:ext uri="{FF2B5EF4-FFF2-40B4-BE49-F238E27FC236}">
                <a16:creationId xmlns:a16="http://schemas.microsoft.com/office/drawing/2014/main" id="{5412595C-B61F-80EA-90B9-52E580FD3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5861DD-E1F0-26D1-5016-C1E4A2EDAB89}"/>
              </a:ext>
            </a:extLst>
          </p:cNvPr>
          <p:cNvSpPr txBox="1"/>
          <p:nvPr/>
        </p:nvSpPr>
        <p:spPr>
          <a:xfrm>
            <a:off x="856708" y="6110893"/>
            <a:ext cx="1101724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sz="1000" b="0" i="0">
                <a:solidFill>
                  <a:srgbClr val="242424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 "Mad Libs®"는 Penguin Group (USA) Inc.의 등록 상표입니다. Microsoft는 상표 소유자를 보증하거나 소유자와 제휴 관계가 아니며 해당 상표는 교육용으로만 사용됩니다.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316F9-7EE0-BCEE-CFBE-BA00E43E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4976489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491E47A-BB4E-77D6-4D1E-8CD8EE9B0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B9CC5FD-7B70-1CD9-F713-F602A65D1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4B7A4C-B005-FF99-E3A9-5C111802911F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ounded Rectangle 24_1">
            <a:extLst>
              <a:ext uri="{FF2B5EF4-FFF2-40B4-BE49-F238E27FC236}">
                <a16:creationId xmlns:a16="http://schemas.microsoft.com/office/drawing/2014/main" id="{F41AA2F8-53B5-AD93-76BD-FAC024E80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7025" y="1195894"/>
            <a:ext cx="11017951" cy="5296339"/>
          </a:xfrm>
          <a:prstGeom prst="roundRect">
            <a:avLst>
              <a:gd name="adj" fmla="val 2637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/>
          <a:lstStyle/>
          <a:p>
            <a:pPr marL="0" indent="0" algn="l">
              <a:spcBef>
                <a:spcPts val="2800"/>
              </a:spcBef>
              <a:buNone/>
            </a:pPr>
            <a:r>
              <a:rPr lang="ko-KR" sz="15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여러분은 오감을 </a:t>
            </a:r>
            <a:r>
              <a:rPr lang="ko-KR" sz="1500" b="1" i="0" dirty="0">
                <a:solidFill>
                  <a:schemeClr val="accent3">
                    <a:lumMod val="75000"/>
                  </a:schemeClr>
                </a:solidFill>
                <a:effectLst/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자극</a:t>
            </a:r>
            <a:r>
              <a:rPr lang="ko-KR" sz="15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하는</a:t>
            </a:r>
            <a:r>
              <a:rPr lang="ko-KR" sz="150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 </a:t>
            </a:r>
            <a:r>
              <a:rPr lang="ko-KR" sz="15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마법</a:t>
            </a:r>
            <a:r>
              <a:rPr lang="ko-KR" sz="15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과도 같은 경험을 선사하는 </a:t>
            </a:r>
            <a:r>
              <a:rPr lang="ko-KR" sz="15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실감나는</a:t>
            </a:r>
            <a:r>
              <a:rPr lang="ko-KR" sz="15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 환경을 창조해낼 수 있는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ko-KR" sz="15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특별한 능력을 갖고 있는</a:t>
            </a:r>
            <a:r>
              <a:rPr lang="ko-KR" sz="150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 </a:t>
            </a:r>
            <a:r>
              <a:rPr lang="ko-KR" sz="15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유능한</a:t>
            </a:r>
            <a:r>
              <a:rPr lang="ko-KR" sz="1500" b="0" i="0" dirty="0">
                <a:solidFill>
                  <a:schemeClr val="accent3">
                    <a:lumMod val="75000"/>
                  </a:schemeClr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 </a:t>
            </a:r>
            <a:r>
              <a:rPr lang="ko-KR" sz="15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디자이너입니다.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ko-KR" sz="15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여러분은</a:t>
            </a:r>
            <a:r>
              <a:rPr lang="ko-KR" sz="1500" b="1" i="0" dirty="0"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Malgun Gothic" panose="020B0503020000020004" pitchFamily="34" charset="-127"/>
              </a:rPr>
              <a:t> </a:t>
            </a:r>
            <a:r>
              <a:rPr lang="ko-KR" sz="15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멋진</a:t>
            </a:r>
            <a:r>
              <a:rPr lang="ko-KR" sz="1500" b="1" i="0" dirty="0"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Malgun Gothic" panose="020B0503020000020004" pitchFamily="34" charset="-127"/>
              </a:rPr>
              <a:t> </a:t>
            </a:r>
            <a:r>
              <a:rPr lang="ko-KR" sz="15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소리와</a:t>
            </a:r>
            <a:r>
              <a:rPr lang="ko-KR" sz="150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 </a:t>
            </a:r>
            <a:r>
              <a:rPr lang="ko-KR" sz="15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아름다운</a:t>
            </a:r>
            <a:r>
              <a:rPr lang="ko-KR" sz="150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 </a:t>
            </a:r>
            <a:r>
              <a:rPr lang="ko-KR" sz="15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이미지, 엄선된 세부 </a:t>
            </a:r>
            <a:r>
              <a:rPr lang="ko-KR" sz="15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환경</a:t>
            </a:r>
            <a:r>
              <a:rPr lang="ko-KR" sz="15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을 조합하여 </a:t>
            </a:r>
            <a:r>
              <a:rPr lang="ko-KR" sz="15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놀라움</a:t>
            </a:r>
            <a:r>
              <a:rPr lang="ko-KR" sz="1500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과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ko-KR" sz="15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즐거움을 동시에 선사하는</a:t>
            </a:r>
            <a:r>
              <a:rPr lang="ko-KR" sz="150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 </a:t>
            </a:r>
            <a:r>
              <a:rPr lang="ko-KR" sz="15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믿을 수 없는</a:t>
            </a:r>
            <a:r>
              <a:rPr lang="ko-KR" sz="1500" b="1" i="0" dirty="0"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Malgun Gothic" panose="020B0503020000020004" pitchFamily="34" charset="-127"/>
              </a:rPr>
              <a:t> </a:t>
            </a:r>
            <a:r>
              <a:rPr lang="ko-KR" sz="15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여정을 창조합니다.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ko-KR" sz="15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여러분은 무한한 창의력을 발휘하여 </a:t>
            </a:r>
            <a:r>
              <a:rPr lang="ko-KR" sz="15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상상력</a:t>
            </a:r>
            <a:r>
              <a:rPr lang="ko-KR" sz="15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을 자극하는 </a:t>
            </a:r>
            <a:r>
              <a:rPr lang="ko-KR" sz="15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대담한</a:t>
            </a:r>
            <a:r>
              <a:rPr lang="ko-KR" sz="15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 아이디어가 적용된 디자인을 완성합니다.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ko-KR" sz="15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이러한 디자인은 세세한 부분까지 철저하게 계산되어 생성됩니다.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ko-KR" sz="15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여러분은 오감을 자극하는 탁월한 능력을 발휘하여</a:t>
            </a:r>
            <a:r>
              <a:rPr lang="ko-KR" sz="1500" b="1" i="0" dirty="0"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Malgun Gothic" panose="020B0503020000020004" pitchFamily="34" charset="-127"/>
              </a:rPr>
              <a:t> </a:t>
            </a:r>
            <a:r>
              <a:rPr lang="ko-KR" sz="15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잊을 수 없는</a:t>
            </a:r>
            <a:r>
              <a:rPr lang="ko-KR" sz="1500" b="1" i="0" dirty="0"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Malgun Gothic" panose="020B0503020000020004" pitchFamily="34" charset="-127"/>
              </a:rPr>
              <a:t> </a:t>
            </a:r>
            <a:r>
              <a:rPr lang="ko-KR" sz="15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경험을 선사합니다. 고객은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ko-KR" sz="15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 이와 같은</a:t>
            </a:r>
            <a:r>
              <a:rPr lang="ko-KR" sz="1500" dirty="0">
                <a:latin typeface="Segoe UI" panose="020B0502040204020203" pitchFamily="34" charset="0"/>
                <a:ea typeface="Malgun Gothic" panose="020B0503020000020004" pitchFamily="34" charset="-127"/>
              </a:rPr>
              <a:t> </a:t>
            </a:r>
            <a:r>
              <a:rPr lang="ko-KR" sz="15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신비롭고 </a:t>
            </a:r>
            <a:r>
              <a:rPr lang="ko-KR" sz="1500" b="1" i="0" dirty="0">
                <a:solidFill>
                  <a:schemeClr val="accent3">
                    <a:lumMod val="75000"/>
                  </a:schemeClr>
                </a:solidFill>
                <a:effectLst/>
                <a:latin typeface="Segoe UI Semibold" panose="020B0702040204020203" pitchFamily="34" charset="0"/>
                <a:ea typeface="Malgun Gothic" panose="020B0503020000020004" pitchFamily="34" charset="-127"/>
              </a:rPr>
              <a:t>놀라우며</a:t>
            </a:r>
            <a:r>
              <a:rPr lang="ko-KR" sz="15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 행복한</a:t>
            </a:r>
            <a:r>
              <a:rPr lang="ko-KR" sz="1500" b="1" i="0" dirty="0"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Malgun Gothic" panose="020B0503020000020004" pitchFamily="34" charset="-127"/>
              </a:rPr>
              <a:t> </a:t>
            </a:r>
            <a:r>
              <a:rPr lang="ko-KR" sz="15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경험을 더욱 오랫동안 맛볼 수 있기를 갈망할 것입니다. 즉, 지금껏 경험해 본 적 없는 </a:t>
            </a:r>
            <a:r>
              <a:rPr lang="ko-KR" sz="15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멋진</a:t>
            </a:r>
            <a:r>
              <a:rPr lang="ko-KR" sz="1500" b="1" i="0" dirty="0">
                <a:solidFill>
                  <a:schemeClr val="tx1"/>
                </a:solidFill>
                <a:effectLst/>
                <a:latin typeface="Segoe UI Semibold" panose="020B0702040204020203" pitchFamily="34" charset="0"/>
                <a:ea typeface="Malgun Gothic" panose="020B0503020000020004" pitchFamily="34" charset="-127"/>
              </a:rPr>
              <a:t> 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ko-KR" sz="15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환경을 새롭게 창조하는 것입니다.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FB7D8-0B3B-90BC-FB95-482D4F971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단원 2: 다양한 역할 기반 프롬프트의 예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92B37-0277-4035-D598-79E983C407F7}"/>
              </a:ext>
            </a:extLst>
          </p:cNvPr>
          <p:cNvSpPr txBox="1"/>
          <p:nvPr/>
        </p:nvSpPr>
        <p:spPr>
          <a:xfrm>
            <a:off x="2092860" y="1534780"/>
            <a:ext cx="5642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ko-KR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(형용사)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F77BC-335D-5AAB-5C81-23437BF275E7}"/>
              </a:ext>
            </a:extLst>
          </p:cNvPr>
          <p:cNvSpPr txBox="1"/>
          <p:nvPr/>
        </p:nvSpPr>
        <p:spPr>
          <a:xfrm>
            <a:off x="2927928" y="1534780"/>
            <a:ext cx="5642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(형용사)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8EB2E-8539-4CB9-DE67-F241B57C7468}"/>
              </a:ext>
            </a:extLst>
          </p:cNvPr>
          <p:cNvSpPr txBox="1"/>
          <p:nvPr/>
        </p:nvSpPr>
        <p:spPr>
          <a:xfrm>
            <a:off x="5866758" y="1534780"/>
            <a:ext cx="41036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(동사)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F190D-9472-BBE0-EEA3-0B356555A0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816658" y="2137870"/>
            <a:ext cx="5642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(형용사)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9D430-DD99-7BC9-CB48-70190EEE7001}"/>
              </a:ext>
            </a:extLst>
          </p:cNvPr>
          <p:cNvSpPr txBox="1"/>
          <p:nvPr/>
        </p:nvSpPr>
        <p:spPr>
          <a:xfrm>
            <a:off x="1440071" y="2730163"/>
            <a:ext cx="5642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(형용사)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492E25-C358-AC6C-CD86-3860EE07BE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719360" y="2730163"/>
            <a:ext cx="5642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(형용사)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95181-1CE6-4BEE-D9E4-FEBE02180473}"/>
              </a:ext>
            </a:extLst>
          </p:cNvPr>
          <p:cNvSpPr txBox="1"/>
          <p:nvPr/>
        </p:nvSpPr>
        <p:spPr>
          <a:xfrm>
            <a:off x="5093752" y="2730163"/>
            <a:ext cx="41036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(명사)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946CB8-3C7B-D4CE-8147-0960671A7D5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559255" y="2730163"/>
            <a:ext cx="5642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(형용사)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BEE57-0C02-6A2A-EA3D-175B58BFE62F}"/>
              </a:ext>
            </a:extLst>
          </p:cNvPr>
          <p:cNvSpPr txBox="1"/>
          <p:nvPr/>
        </p:nvSpPr>
        <p:spPr>
          <a:xfrm>
            <a:off x="3287000" y="3297152"/>
            <a:ext cx="41036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(동사)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05291-86C5-2855-3AEE-091602602539}"/>
              </a:ext>
            </a:extLst>
          </p:cNvPr>
          <p:cNvSpPr txBox="1"/>
          <p:nvPr/>
        </p:nvSpPr>
        <p:spPr>
          <a:xfrm>
            <a:off x="3810562" y="3903745"/>
            <a:ext cx="5642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(형용사)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4B1552-6F31-D1F4-7703-0A8BD60E288F}"/>
              </a:ext>
            </a:extLst>
          </p:cNvPr>
          <p:cNvSpPr txBox="1"/>
          <p:nvPr/>
        </p:nvSpPr>
        <p:spPr>
          <a:xfrm>
            <a:off x="5504121" y="3903745"/>
            <a:ext cx="41036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(명사)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2F52D-73B0-94A8-98A3-34C0923B0FE2}"/>
              </a:ext>
            </a:extLst>
          </p:cNvPr>
          <p:cNvSpPr txBox="1"/>
          <p:nvPr/>
        </p:nvSpPr>
        <p:spPr>
          <a:xfrm>
            <a:off x="5302501" y="5046222"/>
            <a:ext cx="5642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(형용사)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86A87-5339-8D65-D838-6EEE604E1100}"/>
              </a:ext>
            </a:extLst>
          </p:cNvPr>
          <p:cNvSpPr txBox="1"/>
          <p:nvPr/>
        </p:nvSpPr>
        <p:spPr>
          <a:xfrm>
            <a:off x="1806976" y="5612804"/>
            <a:ext cx="410369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(명사)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C11DA8-11A9-34DF-15E2-E72F35C61CEE}"/>
              </a:ext>
            </a:extLst>
          </p:cNvPr>
          <p:cNvSpPr txBox="1"/>
          <p:nvPr/>
        </p:nvSpPr>
        <p:spPr>
          <a:xfrm>
            <a:off x="3307129" y="5612804"/>
            <a:ext cx="5642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(형용사)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936588-2D47-B67A-C799-337B8099B8DC}"/>
              </a:ext>
            </a:extLst>
          </p:cNvPr>
          <p:cNvSpPr txBox="1"/>
          <p:nvPr/>
        </p:nvSpPr>
        <p:spPr>
          <a:xfrm>
            <a:off x="10910993" y="5662106"/>
            <a:ext cx="5642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(형용사)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AFCF9-53E0-25ED-17CB-65287884C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534529" y="5612804"/>
            <a:ext cx="56425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(형용사)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02B31-BBCE-F6E7-6CE6-23BD7D720C09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629292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C228869-CE7C-8B30-F8BC-03A007203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B341041-690A-DD08-388A-75E27795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195214B-1950-AC85-ADB9-C086D468DF69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AA7B3E-EE19-64D8-03B4-3F6AB6FF233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단원 2: 아이디어 정의</a:t>
            </a:r>
          </a:p>
        </p:txBody>
      </p:sp>
      <p:sp>
        <p:nvSpPr>
          <p:cNvPr id="15" name="Rounded Rectangle 24_1">
            <a:extLst>
              <a:ext uri="{FF2B5EF4-FFF2-40B4-BE49-F238E27FC236}">
                <a16:creationId xmlns:a16="http://schemas.microsoft.com/office/drawing/2014/main" id="{87D0E1B6-2443-03B1-CDB4-F8AF0AE6E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035870" y="1498026"/>
            <a:ext cx="6584629" cy="4771012"/>
          </a:xfrm>
          <a:prstGeom prst="roundRect">
            <a:avLst>
              <a:gd name="adj" fmla="val 2500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4121D8-A3DD-531A-BDA2-C1065F721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6008" y="1492304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24_1">
            <a:extLst>
              <a:ext uri="{FF2B5EF4-FFF2-40B4-BE49-F238E27FC236}">
                <a16:creationId xmlns:a16="http://schemas.microsoft.com/office/drawing/2014/main" id="{71D5330B-D1A0-AE47-1453-CB01785DA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492303"/>
            <a:ext cx="4248791" cy="4776735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043314-AA7E-C5DD-80A3-8CDBC951009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3048" y="2783694"/>
            <a:ext cx="3899221" cy="297517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spcAft>
                <a:spcPts val="1600"/>
              </a:spcAft>
            </a:pPr>
            <a:r>
              <a:rPr lang="ko-KR" sz="1800" dirty="0">
                <a:latin typeface="Segoe UI" panose="020B0502040204020203" pitchFamily="34" charset="0"/>
                <a:ea typeface="Malgun Gothic" panose="020B0503020000020004" pitchFamily="34" charset="-127"/>
              </a:rPr>
              <a:t>이 프로젝트에 반영할 아이디어에 해당하는 글머리 기호 항목 몇 개를 알려 줄게. 이 아이디어가 반영된 </a:t>
            </a:r>
            <a:br>
              <a:rPr lang="en-US" altLang="ko-KR" sz="1800" dirty="0">
                <a:latin typeface="Segoe UI" panose="020B0502040204020203" pitchFamily="34" charset="0"/>
                <a:ea typeface="Malgun Gothic" panose="020B0503020000020004" pitchFamily="34" charset="-127"/>
              </a:rPr>
            </a:br>
            <a:r>
              <a:rPr lang="ko-KR" sz="1800" dirty="0">
                <a:latin typeface="Segoe UI" panose="020B0502040204020203" pitchFamily="34" charset="0"/>
                <a:ea typeface="Malgun Gothic" panose="020B0503020000020004" pitchFamily="34" charset="-127"/>
              </a:rPr>
              <a:t>세부 정보를 추가하여 여행 마케팅 자료 같은 느낌의 단락을 작성해 줘.</a:t>
            </a:r>
          </a:p>
          <a:p>
            <a:pPr>
              <a:spcAft>
                <a:spcPts val="1200"/>
              </a:spcAft>
            </a:pPr>
            <a:r>
              <a:rPr lang="ko-KR" sz="1800" dirty="0">
                <a:latin typeface="Segoe UI" panose="020B0502040204020203" pitchFamily="34" charset="0"/>
                <a:ea typeface="Malgun Gothic" panose="020B0503020000020004" pitchFamily="34" charset="-127"/>
              </a:rPr>
              <a:t>단락을 작성할 때 목적지 이름은 지정하지 말고, 이 목적지가 독특</a:t>
            </a:r>
            <a:br>
              <a:rPr lang="en-US" altLang="ko-KR" sz="1800" dirty="0">
                <a:latin typeface="Segoe UI" panose="020B0502040204020203" pitchFamily="34" charset="0"/>
                <a:ea typeface="Malgun Gothic" panose="020B0503020000020004" pitchFamily="34" charset="-127"/>
              </a:rPr>
            </a:br>
            <a:r>
              <a:rPr lang="ko-KR" sz="1800" dirty="0">
                <a:latin typeface="Segoe UI" panose="020B0502040204020203" pitchFamily="34" charset="0"/>
                <a:ea typeface="Malgun Gothic" panose="020B0503020000020004" pitchFamily="34" charset="-127"/>
              </a:rPr>
              <a:t>한 이유를 중점적으로 설명해 줘. </a:t>
            </a:r>
            <a:br>
              <a:rPr lang="en-US" altLang="ko-KR" sz="1800" dirty="0">
                <a:latin typeface="Segoe UI" panose="020B0502040204020203" pitchFamily="34" charset="0"/>
                <a:ea typeface="Malgun Gothic" panose="020B0503020000020004" pitchFamily="34" charset="-127"/>
              </a:rPr>
            </a:br>
            <a:r>
              <a:rPr lang="ko-KR" sz="1800" dirty="0">
                <a:latin typeface="Segoe UI" panose="020B0502040204020203" pitchFamily="34" charset="0"/>
                <a:ea typeface="Malgun Gothic" panose="020B0503020000020004" pitchFamily="34" charset="-127"/>
              </a:rPr>
              <a:t>이 환경의 브랜드와 이름은 나중에 결정할 거야.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40410C-BCC9-1C30-BAF2-B9780B6EED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158345" y="1680908"/>
            <a:ext cx="6339679" cy="1872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-152400">
              <a:lnSpc>
                <a:spcPct val="100000"/>
              </a:lnSpc>
              <a:spcAft>
                <a:spcPts val="800"/>
              </a:spcAft>
              <a:buClr>
                <a:schemeClr val="tx1"/>
              </a:buClr>
              <a:buSzPct val="100000"/>
            </a:pPr>
            <a:r>
              <a:rPr lang="ko-KR" sz="1400" dirty="0"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새로운 목적지 환경</a:t>
            </a:r>
          </a:p>
          <a:p>
            <a:pPr marL="152400" indent="-152400">
              <a:lnSpc>
                <a:spcPct val="100000"/>
              </a:lnSpc>
              <a:spcAft>
                <a:spcPts val="1800"/>
              </a:spcAft>
              <a:buClr>
                <a:schemeClr val="tx1"/>
              </a:buClr>
              <a:buSzPct val="100000"/>
            </a:pPr>
            <a:r>
              <a:rPr lang="ko-KR" sz="14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n-cs"/>
              </a:rPr>
              <a:t>깊은 숲 속에 숨어 있는 편안한 식당</a:t>
            </a:r>
          </a:p>
          <a:p>
            <a:pPr marL="152400" indent="-152400">
              <a:lnSpc>
                <a:spcPct val="100000"/>
              </a:lnSpc>
              <a:spcAft>
                <a:spcPts val="1800"/>
              </a:spcAft>
              <a:buClr>
                <a:schemeClr val="tx1"/>
              </a:buClr>
              <a:buSzPct val="100000"/>
            </a:pPr>
            <a:r>
              <a:rPr lang="ko-KR" sz="1400" dirty="0"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이 </a:t>
            </a:r>
            <a:r>
              <a:rPr lang="ko-KR" sz="14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n-cs"/>
              </a:rPr>
              <a:t>식당</a:t>
            </a:r>
            <a:r>
              <a:rPr lang="ko-KR" sz="1400" dirty="0"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은</a:t>
            </a:r>
            <a:r>
              <a:rPr lang="ko-KR" sz="1400" b="1" dirty="0">
                <a:latin typeface="Segoe UI Semibold" panose="020B0702040204020203" pitchFamily="34" charset="0"/>
                <a:ea typeface="Malgun Gothic" panose="020B0503020000020004" pitchFamily="34" charset="-127"/>
                <a:cs typeface="+mn-cs"/>
              </a:rPr>
              <a:t> </a:t>
            </a:r>
            <a:r>
              <a:rPr lang="ko-KR" sz="14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n-cs"/>
              </a:rPr>
              <a:t>올려다봐야 보이는 나무통 안에 있습니다. </a:t>
            </a:r>
          </a:p>
          <a:p>
            <a:pPr marL="152400" indent="-152400">
              <a:lnSpc>
                <a:spcPct val="100000"/>
              </a:lnSpc>
              <a:spcAft>
                <a:spcPts val="1800"/>
              </a:spcAft>
              <a:buClr>
                <a:schemeClr val="tx1"/>
              </a:buClr>
              <a:buSzPct val="100000"/>
            </a:pPr>
            <a:r>
              <a:rPr lang="ko-KR" sz="14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n-cs"/>
              </a:rPr>
              <a:t>초대를 받아야 갈 수 있는</a:t>
            </a:r>
            <a:r>
              <a:rPr lang="ko-KR" sz="1400" b="1" dirty="0">
                <a:latin typeface="Segoe UI Semibold" panose="020B0702040204020203" pitchFamily="34" charset="0"/>
                <a:ea typeface="Malgun Gothic" panose="020B0503020000020004" pitchFamily="34" charset="-127"/>
                <a:cs typeface="+mn-cs"/>
              </a:rPr>
              <a:t> </a:t>
            </a:r>
            <a:r>
              <a:rPr lang="ko-KR" sz="14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n-cs"/>
              </a:rPr>
              <a:t>자연 속</a:t>
            </a:r>
            <a:r>
              <a:rPr lang="ko-KR" sz="1400" dirty="0"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의</a:t>
            </a:r>
            <a:r>
              <a:rPr lang="ko-KR" sz="1400" b="1" dirty="0">
                <a:latin typeface="Segoe UI Semibold" panose="020B0702040204020203" pitchFamily="34" charset="0"/>
                <a:ea typeface="Malgun Gothic" panose="020B0503020000020004" pitchFamily="34" charset="-127"/>
                <a:cs typeface="+mn-cs"/>
              </a:rPr>
              <a:t> </a:t>
            </a:r>
            <a:r>
              <a:rPr lang="ko-KR" sz="1400" dirty="0"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비밀 장소 같은 느낌입니다.</a:t>
            </a:r>
          </a:p>
          <a:p>
            <a:pPr marL="152400" indent="-152400">
              <a:lnSpc>
                <a:spcPct val="100000"/>
              </a:lnSpc>
              <a:spcAft>
                <a:spcPts val="1800"/>
              </a:spcAft>
              <a:buClr>
                <a:schemeClr val="tx1"/>
              </a:buClr>
              <a:buSzPct val="100000"/>
            </a:pPr>
            <a:r>
              <a:rPr lang="ko-KR" sz="14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n-cs"/>
              </a:rPr>
              <a:t>숨겨져 있는 신비한 장소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69FF5-FA2F-8EEC-63BC-4341C9D84BB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320071" y="2235400"/>
            <a:ext cx="471283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ko-KR" sz="1000" b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(형용사)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79146C-EAD9-4ED9-A1A1-75C0FD87CD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650894" y="2235400"/>
            <a:ext cx="343043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ko-KR" sz="1000" b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(장소)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6227D8-CAD8-70B7-C9B5-28A12B266A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7776829" y="2235400"/>
            <a:ext cx="343043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ko-KR" sz="10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(위치)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B07FA-7631-407B-87C9-1BBB69BEDBE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594986" y="2669285"/>
            <a:ext cx="39273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ko-KR" sz="10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(장소)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47A3F-6715-133D-1666-B9D675ED1D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8034834" y="2669285"/>
            <a:ext cx="586699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ko-KR" sz="10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(위치)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DF0343-23DF-1BC6-90C2-44D720F792F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038690" y="3112715"/>
            <a:ext cx="120225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ko-KR" sz="10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(테마/외관)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71ED5-1CA0-6CEF-4C04-33A403D374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812837" y="3561780"/>
            <a:ext cx="62837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ko-KR" sz="10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(형용사)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7B46E1-C40A-72AE-255B-DB3F73CA741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5307832"/>
              </p:ext>
            </p:extLst>
          </p:nvPr>
        </p:nvGraphicFramePr>
        <p:xfrm>
          <a:off x="5158345" y="3793681"/>
          <a:ext cx="6339679" cy="2423160"/>
        </p:xfrm>
        <a:graphic>
          <a:graphicData uri="http://schemas.openxmlformats.org/drawingml/2006/table">
            <a:tbl>
              <a:tblPr firstRow="1" firstCol="1" bandRow="1"/>
              <a:tblGrid>
                <a:gridCol w="2112992">
                  <a:extLst>
                    <a:ext uri="{9D8B030D-6E8A-4147-A177-3AD203B41FA5}">
                      <a16:colId xmlns:a16="http://schemas.microsoft.com/office/drawing/2014/main" val="947849522"/>
                    </a:ext>
                  </a:extLst>
                </a:gridCol>
                <a:gridCol w="2112992">
                  <a:extLst>
                    <a:ext uri="{9D8B030D-6E8A-4147-A177-3AD203B41FA5}">
                      <a16:colId xmlns:a16="http://schemas.microsoft.com/office/drawing/2014/main" val="931519616"/>
                    </a:ext>
                  </a:extLst>
                </a:gridCol>
                <a:gridCol w="2113695">
                  <a:extLst>
                    <a:ext uri="{9D8B030D-6E8A-4147-A177-3AD203B41FA5}">
                      <a16:colId xmlns:a16="http://schemas.microsoft.com/office/drawing/2014/main" val="361556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Segoe UI Semibold" panose="020B0702040204020203" pitchFamily="34" charset="0"/>
                          <a:ea typeface="Malgun Gothic" panose="020B0503020000020004" pitchFamily="34" charset="-127"/>
                        </a:rPr>
                        <a:t>일반적인 장소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ko-KR" sz="1200" b="1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Malgun Gothic" panose="020B0503020000020004" pitchFamily="34" charset="-127"/>
                        </a:rPr>
                        <a:t>테마/외관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ko-KR" sz="1200" b="1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Malgun Gothic" panose="020B0503020000020004" pitchFamily="34" charset="-127"/>
                        </a:rPr>
                        <a:t>위치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435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도서관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학교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카페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놀이공원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박물관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해변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쇼핑몰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농장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성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나무 위의 집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19세기 분위기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공상 과학 소설 분위기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고전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심플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소박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동화 스타일 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공업 지대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열대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우주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기하 패턴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산꼭대기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사막의 오아시스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화산 속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둥둥섬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시가지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동토지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해적선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마법의 숲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외계 형성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숨겨진 동굴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864285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E5252D84-3F14-7E7C-1B48-FFC665048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4EAA4AD-0354-ED5E-DE98-754D0F34B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32379" y="1492304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7F4A5C-7B78-12A9-A5E1-BEED9195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86379" y="1759662"/>
            <a:ext cx="736979" cy="731926"/>
            <a:chOff x="547424" y="4293480"/>
            <a:chExt cx="640026" cy="65741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F04172F-6BD3-86CE-56FB-F515CCF923CF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589EC02-4EF5-8DF6-BF3F-CDC138F417F9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29" name="Rounded Rectangle 3_1">
                  <a:extLst>
                    <a:ext uri="{FF2B5EF4-FFF2-40B4-BE49-F238E27FC236}">
                      <a16:creationId xmlns:a16="http://schemas.microsoft.com/office/drawing/2014/main" id="{19E0ECCD-813D-07EF-9697-AECDFD027A15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30" name="Rounded Rectangle 3_1">
                  <a:extLst>
                    <a:ext uri="{FF2B5EF4-FFF2-40B4-BE49-F238E27FC236}">
                      <a16:creationId xmlns:a16="http://schemas.microsoft.com/office/drawing/2014/main" id="{F2507F9B-EFE8-1DEC-3526-776AC99FAE75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</p:grpSp>
          <p:sp>
            <p:nvSpPr>
              <p:cNvPr id="27" name="Rounded Rectangle 3_1">
                <a:extLst>
                  <a:ext uri="{FF2B5EF4-FFF2-40B4-BE49-F238E27FC236}">
                    <a16:creationId xmlns:a16="http://schemas.microsoft.com/office/drawing/2014/main" id="{949F987B-753D-B0F9-E829-3F3535BDB6B4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  <p:sp>
            <p:nvSpPr>
              <p:cNvPr id="28" name="Rounded Rectangle 24_1">
                <a:extLst>
                  <a:ext uri="{FF2B5EF4-FFF2-40B4-BE49-F238E27FC236}">
                    <a16:creationId xmlns:a16="http://schemas.microsoft.com/office/drawing/2014/main" id="{1D83D8A7-AB90-A945-F34C-EA9419E0DCDD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34A4DD-799D-2B68-CAC6-CEA4AA100059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j-cs"/>
              </a:endParaRPr>
            </a:p>
          </p:txBody>
        </p:sp>
      </p:grpSp>
      <p:sp>
        <p:nvSpPr>
          <p:cNvPr id="35" name="people_11">
            <a:extLst>
              <a:ext uri="{FF2B5EF4-FFF2-40B4-BE49-F238E27FC236}">
                <a16:creationId xmlns:a16="http://schemas.microsoft.com/office/drawing/2014/main" id="{B230502D-0184-4983-82E7-830B7484E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0748" y="1977621"/>
            <a:ext cx="308240" cy="296008"/>
          </a:xfrm>
          <a:custGeom>
            <a:avLst/>
            <a:gdLst>
              <a:gd name="T0" fmla="*/ 72 w 348"/>
              <a:gd name="T1" fmla="*/ 196 h 334"/>
              <a:gd name="T2" fmla="*/ 128 w 348"/>
              <a:gd name="T3" fmla="*/ 140 h 334"/>
              <a:gd name="T4" fmla="*/ 184 w 348"/>
              <a:gd name="T5" fmla="*/ 196 h 334"/>
              <a:gd name="T6" fmla="*/ 128 w 348"/>
              <a:gd name="T7" fmla="*/ 252 h 334"/>
              <a:gd name="T8" fmla="*/ 72 w 348"/>
              <a:gd name="T9" fmla="*/ 196 h 334"/>
              <a:gd name="T10" fmla="*/ 210 w 348"/>
              <a:gd name="T11" fmla="*/ 334 h 334"/>
              <a:gd name="T12" fmla="*/ 128 w 348"/>
              <a:gd name="T13" fmla="*/ 252 h 334"/>
              <a:gd name="T14" fmla="*/ 47 w 348"/>
              <a:gd name="T15" fmla="*/ 334 h 334"/>
              <a:gd name="T16" fmla="*/ 265 w 348"/>
              <a:gd name="T17" fmla="*/ 118 h 334"/>
              <a:gd name="T18" fmla="*/ 321 w 348"/>
              <a:gd name="T19" fmla="*/ 62 h 334"/>
              <a:gd name="T20" fmla="*/ 265 w 348"/>
              <a:gd name="T21" fmla="*/ 6 h 334"/>
              <a:gd name="T22" fmla="*/ 209 w 348"/>
              <a:gd name="T23" fmla="*/ 62 h 334"/>
              <a:gd name="T24" fmla="*/ 265 w 348"/>
              <a:gd name="T25" fmla="*/ 118 h 334"/>
              <a:gd name="T26" fmla="*/ 348 w 348"/>
              <a:gd name="T27" fmla="*/ 200 h 334"/>
              <a:gd name="T28" fmla="*/ 266 w 348"/>
              <a:gd name="T29" fmla="*/ 118 h 334"/>
              <a:gd name="T30" fmla="*/ 184 w 348"/>
              <a:gd name="T31" fmla="*/ 200 h 334"/>
              <a:gd name="T32" fmla="*/ 141 w 348"/>
              <a:gd name="T33" fmla="*/ 71 h 334"/>
              <a:gd name="T34" fmla="*/ 141 w 348"/>
              <a:gd name="T35" fmla="*/ 31 h 334"/>
              <a:gd name="T36" fmla="*/ 110 w 348"/>
              <a:gd name="T37" fmla="*/ 0 h 334"/>
              <a:gd name="T38" fmla="*/ 29 w 348"/>
              <a:gd name="T39" fmla="*/ 0 h 334"/>
              <a:gd name="T40" fmla="*/ 29 w 348"/>
              <a:gd name="T41" fmla="*/ 0 h 334"/>
              <a:gd name="T42" fmla="*/ 0 w 348"/>
              <a:gd name="T43" fmla="*/ 31 h 334"/>
              <a:gd name="T44" fmla="*/ 0 w 348"/>
              <a:gd name="T45" fmla="*/ 71 h 334"/>
              <a:gd name="T46" fmla="*/ 0 w 348"/>
              <a:gd name="T47" fmla="*/ 71 h 334"/>
              <a:gd name="T48" fmla="*/ 29 w 348"/>
              <a:gd name="T49" fmla="*/ 102 h 334"/>
              <a:gd name="T50" fmla="*/ 29 w 348"/>
              <a:gd name="T51" fmla="*/ 102 h 334"/>
              <a:gd name="T52" fmla="*/ 110 w 348"/>
              <a:gd name="T53" fmla="*/ 102 h 334"/>
              <a:gd name="T54" fmla="*/ 179 w 348"/>
              <a:gd name="T55" fmla="*/ 102 h 334"/>
              <a:gd name="T56" fmla="*/ 141 w 348"/>
              <a:gd name="T57" fmla="*/ 71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48" h="334">
                <a:moveTo>
                  <a:pt x="72" y="196"/>
                </a:moveTo>
                <a:cubicBezTo>
                  <a:pt x="72" y="165"/>
                  <a:pt x="97" y="140"/>
                  <a:pt x="128" y="140"/>
                </a:cubicBezTo>
                <a:cubicBezTo>
                  <a:pt x="159" y="140"/>
                  <a:pt x="184" y="165"/>
                  <a:pt x="184" y="196"/>
                </a:cubicBezTo>
                <a:cubicBezTo>
                  <a:pt x="184" y="227"/>
                  <a:pt x="159" y="252"/>
                  <a:pt x="128" y="252"/>
                </a:cubicBezTo>
                <a:cubicBezTo>
                  <a:pt x="97" y="252"/>
                  <a:pt x="72" y="227"/>
                  <a:pt x="72" y="196"/>
                </a:cubicBezTo>
                <a:close/>
                <a:moveTo>
                  <a:pt x="210" y="334"/>
                </a:moveTo>
                <a:cubicBezTo>
                  <a:pt x="210" y="289"/>
                  <a:pt x="173" y="252"/>
                  <a:pt x="128" y="252"/>
                </a:cubicBezTo>
                <a:cubicBezTo>
                  <a:pt x="83" y="252"/>
                  <a:pt x="47" y="289"/>
                  <a:pt x="47" y="334"/>
                </a:cubicBezTo>
                <a:moveTo>
                  <a:pt x="265" y="118"/>
                </a:moveTo>
                <a:cubicBezTo>
                  <a:pt x="296" y="118"/>
                  <a:pt x="321" y="93"/>
                  <a:pt x="321" y="62"/>
                </a:cubicBezTo>
                <a:cubicBezTo>
                  <a:pt x="321" y="31"/>
                  <a:pt x="296" y="6"/>
                  <a:pt x="265" y="6"/>
                </a:cubicBezTo>
                <a:cubicBezTo>
                  <a:pt x="234" y="6"/>
                  <a:pt x="209" y="31"/>
                  <a:pt x="209" y="62"/>
                </a:cubicBezTo>
                <a:cubicBezTo>
                  <a:pt x="209" y="93"/>
                  <a:pt x="234" y="118"/>
                  <a:pt x="265" y="118"/>
                </a:cubicBezTo>
                <a:close/>
                <a:moveTo>
                  <a:pt x="348" y="200"/>
                </a:moveTo>
                <a:cubicBezTo>
                  <a:pt x="348" y="155"/>
                  <a:pt x="311" y="118"/>
                  <a:pt x="266" y="118"/>
                </a:cubicBezTo>
                <a:cubicBezTo>
                  <a:pt x="221" y="118"/>
                  <a:pt x="184" y="155"/>
                  <a:pt x="184" y="200"/>
                </a:cubicBezTo>
                <a:moveTo>
                  <a:pt x="141" y="71"/>
                </a:moveTo>
                <a:cubicBezTo>
                  <a:pt x="141" y="31"/>
                  <a:pt x="141" y="31"/>
                  <a:pt x="141" y="31"/>
                </a:cubicBezTo>
                <a:cubicBezTo>
                  <a:pt x="141" y="14"/>
                  <a:pt x="127" y="0"/>
                  <a:pt x="11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3" y="1"/>
                  <a:pt x="0" y="15"/>
                  <a:pt x="0" y="3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88"/>
                  <a:pt x="13" y="101"/>
                  <a:pt x="29" y="102"/>
                </a:cubicBezTo>
                <a:cubicBezTo>
                  <a:pt x="29" y="102"/>
                  <a:pt x="29" y="102"/>
                  <a:pt x="29" y="102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79" y="102"/>
                  <a:pt x="179" y="102"/>
                  <a:pt x="179" y="102"/>
                </a:cubicBezTo>
                <a:lnTo>
                  <a:pt x="141" y="71"/>
                </a:ln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r>
              <a:rPr lang="ko-KR" sz="1800">
                <a:solidFill>
                  <a:srgbClr val="000000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1568D-FFE6-4223-712B-E56739924B38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3645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E532ACD-179B-920B-3E2F-50F7AD20C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1193228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CC8C2-E315-4D55-D458-F23CFF8C12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단원 3: 대표 이미지 만들기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1B0D0B-B9F4-27BD-D151-3BFB79FE4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14" name="Rounded Rectangle 24_1">
            <a:extLst>
              <a:ext uri="{FF2B5EF4-FFF2-40B4-BE49-F238E27FC236}">
                <a16:creationId xmlns:a16="http://schemas.microsoft.com/office/drawing/2014/main" id="{00415E18-B9A2-A11D-E211-ED89471D3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193228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A1EC9C0-47D1-8990-D2DA-34232AE46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193228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911D3B-101A-D50F-91EF-0F02AD7EB77A}"/>
              </a:ext>
            </a:extLst>
          </p:cNvPr>
          <p:cNvSpPr txBox="1">
            <a:spLocks/>
          </p:cNvSpPr>
          <p:nvPr/>
        </p:nvSpPr>
        <p:spPr>
          <a:xfrm>
            <a:off x="768863" y="2378710"/>
            <a:ext cx="5862816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200"/>
              </a:spcAft>
            </a:pPr>
            <a:r>
              <a:rPr lang="ko-KR" sz="18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이 연습에서는 앞에서 작성한 나만의 목적지 세부 설명을 토대로 하여 시각적 표현을 생성합니다. 단원 3의 단계를 수행하여 이미지를 만듭니다.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BAFDEC-C802-7100-DD28-F0789FDBE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2192" b="2192"/>
          <a:stretch/>
        </p:blipFill>
        <p:spPr>
          <a:xfrm>
            <a:off x="7147560" y="1360868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1439458-7F87-E547-36A9-A369ED1D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14863" y="1193228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F4248829-906E-7990-785C-7ED817634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1193228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FE8D490-6217-7773-8059-0F735BEE6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0664" y="3672905"/>
            <a:ext cx="5919216" cy="2423806"/>
          </a:xfrm>
          <a:prstGeom prst="roundRect">
            <a:avLst>
              <a:gd name="adj" fmla="val 37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9D40BB-DD38-32F2-6C04-A0C2225B6605}"/>
              </a:ext>
            </a:extLst>
          </p:cNvPr>
          <p:cNvSpPr txBox="1">
            <a:spLocks/>
          </p:cNvSpPr>
          <p:nvPr/>
        </p:nvSpPr>
        <p:spPr>
          <a:xfrm>
            <a:off x="885825" y="3776812"/>
            <a:ext cx="5578475" cy="221599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ko-KR" sz="1800" b="1" dirty="0"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단계:</a:t>
            </a:r>
          </a:p>
          <a:p>
            <a:pPr marL="412750" indent="-279400" algn="l">
              <a:spcAft>
                <a:spcPts val="1000"/>
              </a:spcAft>
              <a:buFont typeface="+mj-lt"/>
              <a:buAutoNum type="arabicPeriod"/>
            </a:pPr>
            <a:r>
              <a:rPr lang="ko-KR" sz="160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Microsoft Learn에서 샘플 프롬프트를 복사합니다.</a:t>
            </a:r>
          </a:p>
          <a:p>
            <a:pPr marL="412750" indent="-279400" algn="l">
              <a:spcAft>
                <a:spcPts val="1000"/>
              </a:spcAft>
              <a:buFont typeface="+mj-lt"/>
              <a:buAutoNum type="arabicPeriod"/>
            </a:pPr>
            <a:r>
              <a:rPr lang="ko-KR" sz="160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채팅에 프롬프트를 붙여넣습니다.</a:t>
            </a:r>
          </a:p>
          <a:p>
            <a:pPr marL="412750" indent="-279400" algn="l">
              <a:spcAft>
                <a:spcPts val="1000"/>
              </a:spcAft>
              <a:buFont typeface="+mj-lt"/>
              <a:buAutoNum type="arabicPeriod"/>
            </a:pPr>
            <a:r>
              <a:rPr lang="ko-KR" sz="160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만족스러운 결과가 반환될 때까지 Copilot에 프롬프트를 제공하여 이미지를 변경합니다.</a:t>
            </a:r>
          </a:p>
          <a:p>
            <a:pPr marL="412750" indent="-279400" algn="l">
              <a:spcAft>
                <a:spcPts val="1000"/>
              </a:spcAft>
              <a:buFont typeface="+mj-lt"/>
              <a:buAutoNum type="arabicPeriod"/>
            </a:pPr>
            <a:r>
              <a:rPr lang="ko-KR" sz="160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이미지를 다운로드한 후 Power</a:t>
            </a:r>
            <a:r>
              <a:rPr 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  <a:t>Point</a:t>
            </a:r>
            <a:r>
              <a:rPr lang="ko-KR" sz="160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 슬라이드 "대표 이미지"에 붙여넣습니다.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A3EBDC6-5E6F-442A-0939-5094D185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68863" y="1460586"/>
            <a:ext cx="736979" cy="731926"/>
            <a:chOff x="547424" y="4293480"/>
            <a:chExt cx="640026" cy="65741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70FE1B9-C2C7-C715-24CE-706F26C6709C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C0019F5-53F2-F07C-90A5-7D4AE857DDA3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61" name="Rounded Rectangle 3_1">
                  <a:extLst>
                    <a:ext uri="{FF2B5EF4-FFF2-40B4-BE49-F238E27FC236}">
                      <a16:creationId xmlns:a16="http://schemas.microsoft.com/office/drawing/2014/main" id="{020C38B5-F5F0-12E7-C482-08845BCFC809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62" name="Rounded Rectangle 3_1">
                  <a:extLst>
                    <a:ext uri="{FF2B5EF4-FFF2-40B4-BE49-F238E27FC236}">
                      <a16:creationId xmlns:a16="http://schemas.microsoft.com/office/drawing/2014/main" id="{98EEC9DE-3DFF-8B31-FC77-AF0D189A732E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</p:grpSp>
          <p:sp>
            <p:nvSpPr>
              <p:cNvPr id="59" name="Rounded Rectangle 3_1">
                <a:extLst>
                  <a:ext uri="{FF2B5EF4-FFF2-40B4-BE49-F238E27FC236}">
                    <a16:creationId xmlns:a16="http://schemas.microsoft.com/office/drawing/2014/main" id="{599DD16D-E7F6-E3C9-AD40-D574CEDDF747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  <p:sp>
            <p:nvSpPr>
              <p:cNvPr id="60" name="Rounded Rectangle 24_1">
                <a:extLst>
                  <a:ext uri="{FF2B5EF4-FFF2-40B4-BE49-F238E27FC236}">
                    <a16:creationId xmlns:a16="http://schemas.microsoft.com/office/drawing/2014/main" id="{D9028DDC-8855-CBB6-4C94-82DAF6834AF3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56E00B9-445F-4413-BCD3-FDD1FA07810D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j-cs"/>
              </a:endParaRPr>
            </a:p>
          </p:txBody>
        </p:sp>
      </p:grpSp>
      <p:sp>
        <p:nvSpPr>
          <p:cNvPr id="69" name="CRMArticles_EFF5">
            <a:extLst>
              <a:ext uri="{FF2B5EF4-FFF2-40B4-BE49-F238E27FC236}">
                <a16:creationId xmlns:a16="http://schemas.microsoft.com/office/drawing/2014/main" id="{BCB18762-1389-EC57-55F9-3FECBE7BE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3116" y="1671595"/>
            <a:ext cx="268472" cy="309908"/>
          </a:xfrm>
          <a:custGeom>
            <a:avLst/>
            <a:gdLst>
              <a:gd name="T0" fmla="*/ 551 w 3583"/>
              <a:gd name="T1" fmla="*/ 3585 h 4136"/>
              <a:gd name="T2" fmla="*/ 0 w 3583"/>
              <a:gd name="T3" fmla="*/ 3585 h 4136"/>
              <a:gd name="T4" fmla="*/ 0 w 3583"/>
              <a:gd name="T5" fmla="*/ 0 h 4136"/>
              <a:gd name="T6" fmla="*/ 3033 w 3583"/>
              <a:gd name="T7" fmla="*/ 0 h 4136"/>
              <a:gd name="T8" fmla="*/ 3033 w 3583"/>
              <a:gd name="T9" fmla="*/ 1103 h 4136"/>
              <a:gd name="T10" fmla="*/ 2480 w 3583"/>
              <a:gd name="T11" fmla="*/ 551 h 4136"/>
              <a:gd name="T12" fmla="*/ 2480 w 3583"/>
              <a:gd name="T13" fmla="*/ 1654 h 4136"/>
              <a:gd name="T14" fmla="*/ 3583 w 3583"/>
              <a:gd name="T15" fmla="*/ 1654 h 4136"/>
              <a:gd name="T16" fmla="*/ 3583 w 3583"/>
              <a:gd name="T17" fmla="*/ 1654 h 4136"/>
              <a:gd name="T18" fmla="*/ 2480 w 3583"/>
              <a:gd name="T19" fmla="*/ 551 h 4136"/>
              <a:gd name="T20" fmla="*/ 551 w 3583"/>
              <a:gd name="T21" fmla="*/ 551 h 4136"/>
              <a:gd name="T22" fmla="*/ 551 w 3583"/>
              <a:gd name="T23" fmla="*/ 4136 h 4136"/>
              <a:gd name="T24" fmla="*/ 3583 w 3583"/>
              <a:gd name="T25" fmla="*/ 4136 h 4136"/>
              <a:gd name="T26" fmla="*/ 3583 w 3583"/>
              <a:gd name="T27" fmla="*/ 1654 h 4136"/>
              <a:gd name="T28" fmla="*/ 965 w 3583"/>
              <a:gd name="T29" fmla="*/ 2757 h 4136"/>
              <a:gd name="T30" fmla="*/ 2894 w 3583"/>
              <a:gd name="T31" fmla="*/ 2757 h 4136"/>
              <a:gd name="T32" fmla="*/ 965 w 3583"/>
              <a:gd name="T33" fmla="*/ 2206 h 4136"/>
              <a:gd name="T34" fmla="*/ 2894 w 3583"/>
              <a:gd name="T35" fmla="*/ 2206 h 4136"/>
              <a:gd name="T36" fmla="*/ 965 w 3583"/>
              <a:gd name="T37" fmla="*/ 1654 h 4136"/>
              <a:gd name="T38" fmla="*/ 2068 w 3583"/>
              <a:gd name="T39" fmla="*/ 1654 h 4136"/>
              <a:gd name="T40" fmla="*/ 965 w 3583"/>
              <a:gd name="T41" fmla="*/ 1103 h 4136"/>
              <a:gd name="T42" fmla="*/ 2068 w 3583"/>
              <a:gd name="T43" fmla="*/ 1103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583" h="4136">
                <a:moveTo>
                  <a:pt x="551" y="3585"/>
                </a:moveTo>
                <a:lnTo>
                  <a:pt x="0" y="3585"/>
                </a:lnTo>
                <a:lnTo>
                  <a:pt x="0" y="0"/>
                </a:lnTo>
                <a:lnTo>
                  <a:pt x="3033" y="0"/>
                </a:lnTo>
                <a:lnTo>
                  <a:pt x="3033" y="1103"/>
                </a:lnTo>
                <a:moveTo>
                  <a:pt x="2480" y="551"/>
                </a:moveTo>
                <a:lnTo>
                  <a:pt x="2480" y="1654"/>
                </a:lnTo>
                <a:lnTo>
                  <a:pt x="3583" y="1654"/>
                </a:lnTo>
                <a:moveTo>
                  <a:pt x="3583" y="1654"/>
                </a:moveTo>
                <a:lnTo>
                  <a:pt x="2480" y="551"/>
                </a:lnTo>
                <a:lnTo>
                  <a:pt x="551" y="551"/>
                </a:lnTo>
                <a:lnTo>
                  <a:pt x="551" y="4136"/>
                </a:lnTo>
                <a:lnTo>
                  <a:pt x="3583" y="4136"/>
                </a:lnTo>
                <a:lnTo>
                  <a:pt x="3583" y="1654"/>
                </a:lnTo>
                <a:moveTo>
                  <a:pt x="965" y="2757"/>
                </a:moveTo>
                <a:lnTo>
                  <a:pt x="2894" y="2757"/>
                </a:lnTo>
                <a:moveTo>
                  <a:pt x="965" y="2206"/>
                </a:moveTo>
                <a:lnTo>
                  <a:pt x="2894" y="2206"/>
                </a:lnTo>
                <a:moveTo>
                  <a:pt x="965" y="1654"/>
                </a:moveTo>
                <a:lnTo>
                  <a:pt x="2068" y="1654"/>
                </a:lnTo>
                <a:moveTo>
                  <a:pt x="965" y="1103"/>
                </a:moveTo>
                <a:lnTo>
                  <a:pt x="2068" y="1103"/>
                </a:ln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5881B-0A7A-C9BC-F0C2-01346AD745DB}"/>
              </a:ext>
            </a:extLst>
          </p:cNvPr>
          <p:cNvSpPr txBox="1"/>
          <p:nvPr/>
        </p:nvSpPr>
        <p:spPr>
          <a:xfrm>
            <a:off x="70572" y="6536267"/>
            <a:ext cx="350031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7215589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F38D3A-2E89-FDB6-4C65-2DEB04A2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88623"/>
            <a:ext cx="4772847" cy="443198"/>
          </a:xfrm>
        </p:spPr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개인별 작업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EEAE86-733A-3097-37E0-44B4AAB6A2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772847" cy="307777"/>
          </a:xfrm>
        </p:spPr>
        <p:txBody>
          <a:bodyPr/>
          <a:lstStyle/>
          <a:p>
            <a:r>
              <a:rPr lang="ko-KR" b="1">
                <a:latin typeface="Segoe UI Semibold" panose="020B0702040204020203" pitchFamily="34" charset="0"/>
                <a:ea typeface="Malgun Gothic" panose="020B0503020000020004" pitchFamily="34" charset="-127"/>
              </a:rPr>
              <a:t>15분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F19C0-0563-A438-E8BD-3AEAB413E33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9939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36EA6-6131-3E49-8A42-C498178DD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88623"/>
            <a:ext cx="4772847" cy="443198"/>
          </a:xfrm>
        </p:spPr>
        <p:txBody>
          <a:bodyPr/>
          <a:lstStyle/>
          <a:p>
            <a:r>
              <a:rPr lang="ko-KR" b="1">
                <a:latin typeface="Segoe UI Semibold" panose="020B0702040204020203" pitchFamily="34" charset="0"/>
                <a:ea typeface="Malgun Gothic" panose="020B0503020000020004" pitchFamily="34" charset="-127"/>
              </a:rPr>
              <a:t>결과물 공유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2CC1E-FC86-22D4-5EA4-773A005848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772847" cy="307777"/>
          </a:xfrm>
        </p:spPr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5분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0AAC1-4EDA-EE7A-2AD9-C4D972D46F9F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9184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2979777"/>
            <a:ext cx="5253037" cy="55399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Microsoft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90DCB3-48BC-790D-16F8-3D30E5D7D8C5}"/>
              </a:ext>
            </a:extLst>
          </p:cNvPr>
          <p:cNvSpPr txBox="1"/>
          <p:nvPr/>
        </p:nvSpPr>
        <p:spPr>
          <a:xfrm>
            <a:off x="588963" y="4051889"/>
            <a:ext cx="5253037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Bef>
                <a:spcPct val="0"/>
              </a:spcBef>
              <a:spcAft>
                <a:spcPts val="600"/>
              </a:spcAft>
            </a:pPr>
            <a:r>
              <a:rPr lang="ko-KR" sz="3600" b="1">
                <a:ln w="3175">
                  <a:noFill/>
                </a:ln>
                <a:latin typeface="Segoe UI Semibold" panose="020B0702040204020203" pitchFamily="34" charset="0"/>
                <a:ea typeface="Malgun Gothic" panose="020B0503020000020004" pitchFamily="34" charset="-127"/>
                <a:cs typeface="Segoe UI" pitchFamily="34" charset="0"/>
              </a:rPr>
              <a:t>AI 살펴보기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BE038-664B-BD8E-E2FC-FADA2326F2A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7FB48-6CDE-9932-00B0-BAB8C5EB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ko-KR" b="1">
                <a:latin typeface="Segoe UI Semibold" panose="020B0702040204020203" pitchFamily="34" charset="0"/>
                <a:ea typeface="Malgun Gothic" panose="020B0503020000020004" pitchFamily="34" charset="-127"/>
              </a:rPr>
              <a:t>단원 4: 대문 만들기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4950B9-DC6D-D165-4AA6-A44114DBD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1193228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B68B7B4-A820-0B5B-FCF3-D4276573E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B71BF310-0DDA-1F84-6D2D-AFB2B10F1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193228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4428C0-4AD9-8B29-37D9-8B4A7F99C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193228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527EB-C915-ADB3-7CBD-AD2462433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397" b="1397"/>
          <a:stretch/>
        </p:blipFill>
        <p:spPr>
          <a:xfrm>
            <a:off x="7147560" y="1360868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07DFE8-CB61-04C7-E87C-DF80E55BE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14863" y="1193228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9130EA-410A-C784-F45A-66AF8FC84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1193228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83AFB9-8C94-5E3C-BAAC-F132BD195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0664" y="3778250"/>
            <a:ext cx="5919216" cy="2318460"/>
          </a:xfrm>
          <a:prstGeom prst="roundRect">
            <a:avLst>
              <a:gd name="adj" fmla="val 37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6C4908-D99F-56EE-A4F8-AD7AA20697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2342725"/>
            <a:ext cx="586281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200"/>
              </a:spcAft>
            </a:pPr>
            <a:r>
              <a:rPr lang="ko-KR" sz="1600" b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이 연습에서는 나만의 목적지 출입구의 이미지와 설명을 디자인합니다.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CDFF2A-553C-3366-C8DF-038E36BA42F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3135594"/>
            <a:ext cx="586281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ko-KR" sz="1600" b="1" dirty="0"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단원 4의 단계를 수행하여 나만의 목적지에 사용할 멋진 출입구를 만듭니다.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6A777D-59DC-7501-55E7-90B1024389EE}"/>
              </a:ext>
            </a:extLst>
          </p:cNvPr>
          <p:cNvSpPr txBox="1">
            <a:spLocks/>
          </p:cNvSpPr>
          <p:nvPr/>
        </p:nvSpPr>
        <p:spPr>
          <a:xfrm>
            <a:off x="885825" y="3891040"/>
            <a:ext cx="5628894" cy="209288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ko-KR" sz="1600" i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Copilot을 사용하여 아이디어를 구상합니다.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ko-KR" sz="1600" i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아이디어를 확장합니다.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ko-KR" sz="1600" i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설명을 편집합니다.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ko-KR" sz="1600" i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이미지를 만듭니다.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ko-KR" sz="1600" i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이미지를 다운로드한 후 PowerPoint 슬라이드 "대문"에 붙여넣습니다.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FEDB4D-3D6E-E3AC-7BE7-E8C66FC8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8863" y="1460586"/>
            <a:ext cx="736979" cy="731926"/>
            <a:chOff x="987658" y="5065483"/>
            <a:chExt cx="1169054" cy="120082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F127043-EC0F-AF60-4CCC-4618A1ABF876}"/>
                </a:ext>
              </a:extLst>
            </p:cNvPr>
            <p:cNvGrpSpPr/>
            <p:nvPr/>
          </p:nvGrpSpPr>
          <p:grpSpPr>
            <a:xfrm>
              <a:off x="987658" y="5065483"/>
              <a:ext cx="1169054" cy="1200820"/>
              <a:chOff x="6349393" y="1711575"/>
              <a:chExt cx="5590022" cy="5674618"/>
            </a:xfrm>
          </p:grpSpPr>
          <p:sp>
            <p:nvSpPr>
              <p:cNvPr id="23" name="Rounded Rectangle 3_1">
                <a:extLst>
                  <a:ext uri="{FF2B5EF4-FFF2-40B4-BE49-F238E27FC236}">
                    <a16:creationId xmlns:a16="http://schemas.microsoft.com/office/drawing/2014/main" id="{AD9A6D87-86A2-5795-6750-D0A26B4EE3E9}"/>
                  </a:ext>
                </a:extLst>
              </p:cNvPr>
              <p:cNvSpPr/>
              <p:nvPr/>
            </p:nvSpPr>
            <p:spPr>
              <a:xfrm>
                <a:off x="6353251" y="1711575"/>
                <a:ext cx="5582307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18900000" algn="b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  <p:sp>
            <p:nvSpPr>
              <p:cNvPr id="24" name="Rounded Rectangle 3_1">
                <a:extLst>
                  <a:ext uri="{FF2B5EF4-FFF2-40B4-BE49-F238E27FC236}">
                    <a16:creationId xmlns:a16="http://schemas.microsoft.com/office/drawing/2014/main" id="{14B7909D-7B08-85E9-E85A-992C4363FC42}"/>
                  </a:ext>
                </a:extLst>
              </p:cNvPr>
              <p:cNvSpPr/>
              <p:nvPr/>
            </p:nvSpPr>
            <p:spPr>
              <a:xfrm>
                <a:off x="6349393" y="1711583"/>
                <a:ext cx="5590022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21" name="Rounded Rectangle 3_1">
              <a:extLst>
                <a:ext uri="{FF2B5EF4-FFF2-40B4-BE49-F238E27FC236}">
                  <a16:creationId xmlns:a16="http://schemas.microsoft.com/office/drawing/2014/main" id="{F88E3AB4-5425-EB28-5478-FABC22F5C125}"/>
                </a:ext>
              </a:extLst>
            </p:cNvPr>
            <p:cNvSpPr/>
            <p:nvPr/>
          </p:nvSpPr>
          <p:spPr>
            <a:xfrm>
              <a:off x="1020375" y="5112120"/>
              <a:ext cx="1105119" cy="1107553"/>
            </a:xfrm>
            <a:prstGeom prst="ellipse">
              <a:avLst/>
            </a:prstGeom>
            <a:solidFill>
              <a:srgbClr val="F4F3F5"/>
            </a:solidFill>
            <a:ln>
              <a:noFill/>
            </a:ln>
            <a:effectLst>
              <a:innerShdw blurRad="38100" dist="25400" dir="18900000">
                <a:prstClr val="black">
                  <a:alpha val="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22" name="Rounded Rectangle 24_1">
              <a:extLst>
                <a:ext uri="{FF2B5EF4-FFF2-40B4-BE49-F238E27FC236}">
                  <a16:creationId xmlns:a16="http://schemas.microsoft.com/office/drawing/2014/main" id="{A4184FC6-2E24-C657-5301-35B20C3F4779}"/>
                </a:ext>
              </a:extLst>
            </p:cNvPr>
            <p:cNvSpPr/>
            <p:nvPr/>
          </p:nvSpPr>
          <p:spPr bwMode="auto">
            <a:xfrm>
              <a:off x="1020375" y="5112120"/>
              <a:ext cx="1105119" cy="1107553"/>
            </a:xfrm>
            <a:prstGeom prst="ellipse">
              <a:avLst/>
            </a:prstGeom>
            <a:gradFill flip="none" rotWithShape="1">
              <a:gsLst>
                <a:gs pos="0">
                  <a:srgbClr val="F4F3F5">
                    <a:alpha val="0"/>
                  </a:srgbClr>
                </a:gs>
                <a:gs pos="100000">
                  <a:srgbClr val="F4F3F5"/>
                </a:gs>
              </a:gsLst>
              <a:lin ang="8100000" scaled="1"/>
              <a:tileRect/>
            </a:gradFill>
            <a:ln>
              <a:gradFill>
                <a:gsLst>
                  <a:gs pos="0">
                    <a:srgbClr val="F4F3F5"/>
                  </a:gs>
                  <a:gs pos="100000">
                    <a:srgbClr val="F4F3F5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innerShdw blurRad="203200" dist="190500" dir="2700000">
                <a:schemeClr val="bg1">
                  <a:alpha val="87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938279AC-8115-C6CD-009B-BA8A72978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42328" y="1541300"/>
            <a:ext cx="590051" cy="5704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normalizeH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 panose="020B0502040204020203" pitchFamily="34" charset="0"/>
              <a:ea typeface="Malgun Gothic" panose="020B0503020000020004" pitchFamily="34" charset="-127"/>
              <a:cs typeface="+mj-cs"/>
            </a:endParaRPr>
          </a:p>
        </p:txBody>
      </p:sp>
      <p:sp>
        <p:nvSpPr>
          <p:cNvPr id="36" name="Photo2_EB9F">
            <a:extLst>
              <a:ext uri="{FF2B5EF4-FFF2-40B4-BE49-F238E27FC236}">
                <a16:creationId xmlns:a16="http://schemas.microsoft.com/office/drawing/2014/main" id="{7FDEB61B-E570-D47F-1C51-E92F95F6F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8190" y="1709738"/>
            <a:ext cx="318328" cy="233622"/>
          </a:xfrm>
          <a:custGeom>
            <a:avLst/>
            <a:gdLst>
              <a:gd name="T0" fmla="*/ 3752 w 3752"/>
              <a:gd name="T1" fmla="*/ 2752 h 2752"/>
              <a:gd name="T2" fmla="*/ 0 w 3752"/>
              <a:gd name="T3" fmla="*/ 2752 h 2752"/>
              <a:gd name="T4" fmla="*/ 0 w 3752"/>
              <a:gd name="T5" fmla="*/ 0 h 2752"/>
              <a:gd name="T6" fmla="*/ 3752 w 3752"/>
              <a:gd name="T7" fmla="*/ 0 h 2752"/>
              <a:gd name="T8" fmla="*/ 3752 w 3752"/>
              <a:gd name="T9" fmla="*/ 2752 h 2752"/>
              <a:gd name="T10" fmla="*/ 2951 w 3752"/>
              <a:gd name="T11" fmla="*/ 751 h 2752"/>
              <a:gd name="T12" fmla="*/ 3002 w 3752"/>
              <a:gd name="T13" fmla="*/ 801 h 2752"/>
              <a:gd name="T14" fmla="*/ 3052 w 3752"/>
              <a:gd name="T15" fmla="*/ 751 h 2752"/>
              <a:gd name="T16" fmla="*/ 3002 w 3752"/>
              <a:gd name="T17" fmla="*/ 700 h 2752"/>
              <a:gd name="T18" fmla="*/ 2951 w 3752"/>
              <a:gd name="T19" fmla="*/ 751 h 2752"/>
              <a:gd name="T20" fmla="*/ 3002 w 3752"/>
              <a:gd name="T21" fmla="*/ 2752 h 2752"/>
              <a:gd name="T22" fmla="*/ 1000 w 3752"/>
              <a:gd name="T23" fmla="*/ 751 h 2752"/>
              <a:gd name="T24" fmla="*/ 0 w 3752"/>
              <a:gd name="T25" fmla="*/ 1751 h 2752"/>
              <a:gd name="T26" fmla="*/ 3752 w 3752"/>
              <a:gd name="T27" fmla="*/ 2502 h 2752"/>
              <a:gd name="T28" fmla="*/ 2752 w 3752"/>
              <a:gd name="T29" fmla="*/ 1501 h 2752"/>
              <a:gd name="T30" fmla="*/ 2251 w 3752"/>
              <a:gd name="T31" fmla="*/ 2001 h 2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52" h="2752">
                <a:moveTo>
                  <a:pt x="3752" y="2752"/>
                </a:moveTo>
                <a:cubicBezTo>
                  <a:pt x="0" y="2752"/>
                  <a:pt x="0" y="2752"/>
                  <a:pt x="0" y="2752"/>
                </a:cubicBezTo>
                <a:cubicBezTo>
                  <a:pt x="0" y="0"/>
                  <a:pt x="0" y="0"/>
                  <a:pt x="0" y="0"/>
                </a:cubicBezTo>
                <a:cubicBezTo>
                  <a:pt x="3752" y="0"/>
                  <a:pt x="3752" y="0"/>
                  <a:pt x="3752" y="0"/>
                </a:cubicBezTo>
                <a:lnTo>
                  <a:pt x="3752" y="2752"/>
                </a:lnTo>
                <a:close/>
                <a:moveTo>
                  <a:pt x="2951" y="751"/>
                </a:moveTo>
                <a:cubicBezTo>
                  <a:pt x="2951" y="778"/>
                  <a:pt x="2974" y="801"/>
                  <a:pt x="3002" y="801"/>
                </a:cubicBezTo>
                <a:cubicBezTo>
                  <a:pt x="3030" y="801"/>
                  <a:pt x="3052" y="778"/>
                  <a:pt x="3052" y="751"/>
                </a:cubicBezTo>
                <a:cubicBezTo>
                  <a:pt x="3052" y="723"/>
                  <a:pt x="3030" y="700"/>
                  <a:pt x="3002" y="700"/>
                </a:cubicBezTo>
                <a:cubicBezTo>
                  <a:pt x="2974" y="700"/>
                  <a:pt x="2951" y="723"/>
                  <a:pt x="2951" y="751"/>
                </a:cubicBezTo>
                <a:close/>
                <a:moveTo>
                  <a:pt x="3002" y="2752"/>
                </a:moveTo>
                <a:cubicBezTo>
                  <a:pt x="1000" y="751"/>
                  <a:pt x="1000" y="751"/>
                  <a:pt x="1000" y="751"/>
                </a:cubicBezTo>
                <a:cubicBezTo>
                  <a:pt x="0" y="1751"/>
                  <a:pt x="0" y="1751"/>
                  <a:pt x="0" y="1751"/>
                </a:cubicBezTo>
                <a:moveTo>
                  <a:pt x="3752" y="2502"/>
                </a:moveTo>
                <a:cubicBezTo>
                  <a:pt x="2752" y="1501"/>
                  <a:pt x="2752" y="1501"/>
                  <a:pt x="2752" y="1501"/>
                </a:cubicBezTo>
                <a:cubicBezTo>
                  <a:pt x="2251" y="2001"/>
                  <a:pt x="2251" y="2001"/>
                  <a:pt x="2251" y="2001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2F00D8E-37AD-ABA3-02DF-52B6A13CE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985381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B509C88-F99A-3960-30C5-1ED5BE182C06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4601866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91EB-C9C3-1CD0-3828-FED86AA4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단원 5: 목적지 기능 브레인스토밍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D40A1A-7E9B-09B8-5489-B66FA610D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1193228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95E431-9407-C42C-00D0-084BD8D55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F3C52E2F-2A1E-B36F-4F5F-A2CC11E77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193228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0D92AA5-CBB6-192E-D025-4CFA8F892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193228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ADB150E-C9D3-F112-8AB8-BBEEE7B4F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14863" y="1193228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C23044-0549-2F33-10A7-8B171166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1193228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E513D5-FD42-FAC6-3FAE-AC391A9EF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0664" y="4024464"/>
            <a:ext cx="5919216" cy="2072246"/>
          </a:xfrm>
          <a:prstGeom prst="roundRect">
            <a:avLst>
              <a:gd name="adj" fmla="val 37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B9AA29-3243-5AF4-DD06-EECD96C4B0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2342725"/>
            <a:ext cx="5862816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200"/>
              </a:spcAft>
            </a:pPr>
            <a:r>
              <a:rPr lang="ko-KR" sz="1600" b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이 연습에서는 상상력을 발휘하여 나만의 목적지와 관련된 독특한 기능을 만듭니다. Copilot에 아이디어 브레인스토밍을 요청한 후 설명을 토대로 시각적 개체를 만듭니다.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319D2F-AAA0-AB34-6EAB-5BF2063AD9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3381811"/>
            <a:ext cx="586281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ko-KR" sz="1600" b="1"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단원 5의 단계를 수행하여 나만의 목적지 관련 주요 세부 정보를 작성합니다.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6FFA2E-21DB-9C3D-BA71-FE6AA29B2AB4}"/>
              </a:ext>
            </a:extLst>
          </p:cNvPr>
          <p:cNvSpPr txBox="1">
            <a:spLocks/>
          </p:cNvSpPr>
          <p:nvPr/>
        </p:nvSpPr>
        <p:spPr>
          <a:xfrm>
            <a:off x="885825" y="4214202"/>
            <a:ext cx="5628894" cy="169277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ko-KR" sz="1600" i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아이디어를 구상합니다.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ko-KR" sz="1600" i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아이디어를 확장합니다.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ko-KR" sz="1600" i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이미지를 만듭니다.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ko-KR" sz="1600" i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이미지를 다운로드한 후 PowerPoint 슬라이드 "목적지 기능"에 붙여넣습니다.</a:t>
            </a:r>
          </a:p>
        </p:txBody>
      </p:sp>
      <p:pic>
        <p:nvPicPr>
          <p:cNvPr id="6" name="Picture 5" descr="AI generated restaurant feature, nest lounge area">
            <a:extLst>
              <a:ext uri="{FF2B5EF4-FFF2-40B4-BE49-F238E27FC236}">
                <a16:creationId xmlns:a16="http://schemas.microsoft.com/office/drawing/2014/main" id="{1219E50C-6011-A7B2-F758-638BA5D4B9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516" r="516"/>
          <a:stretch/>
        </p:blipFill>
        <p:spPr>
          <a:xfrm>
            <a:off x="7147560" y="1360868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54CB37B-98DB-9A76-4547-DA10DB12F7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8863" y="1460586"/>
            <a:ext cx="736979" cy="731926"/>
            <a:chOff x="987658" y="5065483"/>
            <a:chExt cx="1169054" cy="12008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B19ABC1-C6D3-CABB-6604-7B8A99451376}"/>
                </a:ext>
              </a:extLst>
            </p:cNvPr>
            <p:cNvGrpSpPr/>
            <p:nvPr/>
          </p:nvGrpSpPr>
          <p:grpSpPr>
            <a:xfrm>
              <a:off x="987658" y="5065483"/>
              <a:ext cx="1169054" cy="1200820"/>
              <a:chOff x="6349393" y="1711575"/>
              <a:chExt cx="5590022" cy="5674618"/>
            </a:xfrm>
          </p:grpSpPr>
          <p:sp>
            <p:nvSpPr>
              <p:cNvPr id="20" name="Rounded Rectangle 3_1">
                <a:extLst>
                  <a:ext uri="{FF2B5EF4-FFF2-40B4-BE49-F238E27FC236}">
                    <a16:creationId xmlns:a16="http://schemas.microsoft.com/office/drawing/2014/main" id="{4D288F23-0AA6-771F-A93E-7953E57661E0}"/>
                  </a:ext>
                </a:extLst>
              </p:cNvPr>
              <p:cNvSpPr/>
              <p:nvPr/>
            </p:nvSpPr>
            <p:spPr>
              <a:xfrm>
                <a:off x="6353251" y="1711575"/>
                <a:ext cx="5582307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18900000" algn="b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  <p:sp>
            <p:nvSpPr>
              <p:cNvPr id="21" name="Rounded Rectangle 3_1">
                <a:extLst>
                  <a:ext uri="{FF2B5EF4-FFF2-40B4-BE49-F238E27FC236}">
                    <a16:creationId xmlns:a16="http://schemas.microsoft.com/office/drawing/2014/main" id="{8E4974FE-6A8F-FE67-F66C-EBD564B9C265}"/>
                  </a:ext>
                </a:extLst>
              </p:cNvPr>
              <p:cNvSpPr/>
              <p:nvPr/>
            </p:nvSpPr>
            <p:spPr>
              <a:xfrm>
                <a:off x="6349393" y="1711583"/>
                <a:ext cx="5590022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18" name="Rounded Rectangle 3_1">
              <a:extLst>
                <a:ext uri="{FF2B5EF4-FFF2-40B4-BE49-F238E27FC236}">
                  <a16:creationId xmlns:a16="http://schemas.microsoft.com/office/drawing/2014/main" id="{ADBC7875-DF6D-2CFB-8EB4-EE7F11AB77B8}"/>
                </a:ext>
              </a:extLst>
            </p:cNvPr>
            <p:cNvSpPr/>
            <p:nvPr/>
          </p:nvSpPr>
          <p:spPr>
            <a:xfrm>
              <a:off x="1020375" y="5112120"/>
              <a:ext cx="1105119" cy="1107553"/>
            </a:xfrm>
            <a:prstGeom prst="ellipse">
              <a:avLst/>
            </a:prstGeom>
            <a:solidFill>
              <a:srgbClr val="F4F3F5"/>
            </a:solidFill>
            <a:ln>
              <a:noFill/>
            </a:ln>
            <a:effectLst>
              <a:innerShdw blurRad="38100" dist="25400" dir="18900000">
                <a:prstClr val="black">
                  <a:alpha val="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19" name="Rounded Rectangle 24_1">
              <a:extLst>
                <a:ext uri="{FF2B5EF4-FFF2-40B4-BE49-F238E27FC236}">
                  <a16:creationId xmlns:a16="http://schemas.microsoft.com/office/drawing/2014/main" id="{75A5B52F-42EA-3D1C-96B2-5311D6240BC9}"/>
                </a:ext>
              </a:extLst>
            </p:cNvPr>
            <p:cNvSpPr/>
            <p:nvPr/>
          </p:nvSpPr>
          <p:spPr bwMode="auto">
            <a:xfrm>
              <a:off x="1020375" y="5112120"/>
              <a:ext cx="1105119" cy="1107553"/>
            </a:xfrm>
            <a:prstGeom prst="ellipse">
              <a:avLst/>
            </a:prstGeom>
            <a:gradFill flip="none" rotWithShape="1">
              <a:gsLst>
                <a:gs pos="0">
                  <a:srgbClr val="F4F3F5">
                    <a:alpha val="0"/>
                  </a:srgbClr>
                </a:gs>
                <a:gs pos="100000">
                  <a:srgbClr val="F4F3F5"/>
                </a:gs>
              </a:gsLst>
              <a:lin ang="8100000" scaled="1"/>
              <a:tileRect/>
            </a:gradFill>
            <a:ln>
              <a:gradFill>
                <a:gsLst>
                  <a:gs pos="0">
                    <a:srgbClr val="F4F3F5"/>
                  </a:gs>
                  <a:gs pos="100000">
                    <a:srgbClr val="F4F3F5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innerShdw blurRad="203200" dist="190500" dir="2700000">
                <a:schemeClr val="bg1">
                  <a:alpha val="87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3A4A7537-188D-3A6F-5349-022C14CF5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42328" y="1541300"/>
            <a:ext cx="590051" cy="5704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normalizeH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 panose="020B0502040204020203" pitchFamily="34" charset="0"/>
              <a:ea typeface="Malgun Gothic" panose="020B0503020000020004" pitchFamily="34" charset="-127"/>
              <a:cs typeface="+mj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46901D-D7FB-62EC-B983-5973659BA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3231600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hatBot_F08B">
            <a:extLst>
              <a:ext uri="{FF2B5EF4-FFF2-40B4-BE49-F238E27FC236}">
                <a16:creationId xmlns:a16="http://schemas.microsoft.com/office/drawing/2014/main" id="{B4AAB55E-677C-C3AA-0501-C159AEAC0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5766" y="1643669"/>
            <a:ext cx="283175" cy="365760"/>
          </a:xfrm>
          <a:custGeom>
            <a:avLst/>
            <a:gdLst>
              <a:gd name="T0" fmla="*/ 871 w 2742"/>
              <a:gd name="T1" fmla="*/ 1541 h 3541"/>
              <a:gd name="T2" fmla="*/ 871 w 2742"/>
              <a:gd name="T3" fmla="*/ 1791 h 3541"/>
              <a:gd name="T4" fmla="*/ 1871 w 2742"/>
              <a:gd name="T5" fmla="*/ 1541 h 3541"/>
              <a:gd name="T6" fmla="*/ 1871 w 2742"/>
              <a:gd name="T7" fmla="*/ 1791 h 3541"/>
              <a:gd name="T8" fmla="*/ 0 w 2742"/>
              <a:gd name="T9" fmla="*/ 1541 h 3541"/>
              <a:gd name="T10" fmla="*/ 0 w 2742"/>
              <a:gd name="T11" fmla="*/ 2041 h 3541"/>
              <a:gd name="T12" fmla="*/ 2742 w 2742"/>
              <a:gd name="T13" fmla="*/ 1541 h 3541"/>
              <a:gd name="T14" fmla="*/ 2742 w 2742"/>
              <a:gd name="T15" fmla="*/ 2041 h 3541"/>
              <a:gd name="T16" fmla="*/ 1371 w 2742"/>
              <a:gd name="T17" fmla="*/ 339 h 3541"/>
              <a:gd name="T18" fmla="*/ 1371 w 2742"/>
              <a:gd name="T19" fmla="*/ 916 h 3541"/>
              <a:gd name="T20" fmla="*/ 1121 w 2742"/>
              <a:gd name="T21" fmla="*/ 2916 h 3541"/>
              <a:gd name="T22" fmla="*/ 1121 w 2742"/>
              <a:gd name="T23" fmla="*/ 3541 h 3541"/>
              <a:gd name="T24" fmla="*/ 1809 w 2742"/>
              <a:gd name="T25" fmla="*/ 2916 h 3541"/>
              <a:gd name="T26" fmla="*/ 2371 w 2742"/>
              <a:gd name="T27" fmla="*/ 2916 h 3541"/>
              <a:gd name="T28" fmla="*/ 2621 w 2742"/>
              <a:gd name="T29" fmla="*/ 2666 h 3541"/>
              <a:gd name="T30" fmla="*/ 2621 w 2742"/>
              <a:gd name="T31" fmla="*/ 1166 h 3541"/>
              <a:gd name="T32" fmla="*/ 2371 w 2742"/>
              <a:gd name="T33" fmla="*/ 916 h 3541"/>
              <a:gd name="T34" fmla="*/ 371 w 2742"/>
              <a:gd name="T35" fmla="*/ 916 h 3541"/>
              <a:gd name="T36" fmla="*/ 121 w 2742"/>
              <a:gd name="T37" fmla="*/ 1166 h 3541"/>
              <a:gd name="T38" fmla="*/ 121 w 2742"/>
              <a:gd name="T39" fmla="*/ 2666 h 3541"/>
              <a:gd name="T40" fmla="*/ 371 w 2742"/>
              <a:gd name="T41" fmla="*/ 2916 h 3541"/>
              <a:gd name="T42" fmla="*/ 1121 w 2742"/>
              <a:gd name="T43" fmla="*/ 2916 h 3541"/>
              <a:gd name="T44" fmla="*/ 1371 w 2742"/>
              <a:gd name="T45" fmla="*/ 0 h 3541"/>
              <a:gd name="T46" fmla="*/ 1205 w 2742"/>
              <a:gd name="T47" fmla="*/ 166 h 3541"/>
              <a:gd name="T48" fmla="*/ 1371 w 2742"/>
              <a:gd name="T49" fmla="*/ 332 h 3541"/>
              <a:gd name="T50" fmla="*/ 1537 w 2742"/>
              <a:gd name="T51" fmla="*/ 166 h 3541"/>
              <a:gd name="T52" fmla="*/ 1371 w 2742"/>
              <a:gd name="T53" fmla="*/ 0 h 3541"/>
              <a:gd name="T54" fmla="*/ 746 w 2742"/>
              <a:gd name="T55" fmla="*/ 2157 h 3541"/>
              <a:gd name="T56" fmla="*/ 1996 w 2742"/>
              <a:gd name="T57" fmla="*/ 2157 h 3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742" h="3541">
                <a:moveTo>
                  <a:pt x="871" y="1541"/>
                </a:moveTo>
                <a:cubicBezTo>
                  <a:pt x="871" y="1791"/>
                  <a:pt x="871" y="1791"/>
                  <a:pt x="871" y="1791"/>
                </a:cubicBezTo>
                <a:moveTo>
                  <a:pt x="1871" y="1541"/>
                </a:moveTo>
                <a:cubicBezTo>
                  <a:pt x="1871" y="1791"/>
                  <a:pt x="1871" y="1791"/>
                  <a:pt x="1871" y="1791"/>
                </a:cubicBezTo>
                <a:moveTo>
                  <a:pt x="0" y="1541"/>
                </a:moveTo>
                <a:cubicBezTo>
                  <a:pt x="0" y="2041"/>
                  <a:pt x="0" y="2041"/>
                  <a:pt x="0" y="2041"/>
                </a:cubicBezTo>
                <a:moveTo>
                  <a:pt x="2742" y="1541"/>
                </a:moveTo>
                <a:cubicBezTo>
                  <a:pt x="2742" y="2041"/>
                  <a:pt x="2742" y="2041"/>
                  <a:pt x="2742" y="2041"/>
                </a:cubicBezTo>
                <a:moveTo>
                  <a:pt x="1371" y="339"/>
                </a:moveTo>
                <a:cubicBezTo>
                  <a:pt x="1371" y="916"/>
                  <a:pt x="1371" y="916"/>
                  <a:pt x="1371" y="916"/>
                </a:cubicBezTo>
                <a:moveTo>
                  <a:pt x="1121" y="2916"/>
                </a:moveTo>
                <a:cubicBezTo>
                  <a:pt x="1121" y="3541"/>
                  <a:pt x="1121" y="3541"/>
                  <a:pt x="1121" y="3541"/>
                </a:cubicBezTo>
                <a:cubicBezTo>
                  <a:pt x="1809" y="2916"/>
                  <a:pt x="1809" y="2916"/>
                  <a:pt x="1809" y="2916"/>
                </a:cubicBezTo>
                <a:cubicBezTo>
                  <a:pt x="2371" y="2916"/>
                  <a:pt x="2371" y="2916"/>
                  <a:pt x="2371" y="2916"/>
                </a:cubicBezTo>
                <a:cubicBezTo>
                  <a:pt x="2509" y="2916"/>
                  <a:pt x="2621" y="2804"/>
                  <a:pt x="2621" y="2666"/>
                </a:cubicBezTo>
                <a:cubicBezTo>
                  <a:pt x="2621" y="1166"/>
                  <a:pt x="2621" y="1166"/>
                  <a:pt x="2621" y="1166"/>
                </a:cubicBezTo>
                <a:cubicBezTo>
                  <a:pt x="2621" y="1028"/>
                  <a:pt x="2509" y="916"/>
                  <a:pt x="2371" y="916"/>
                </a:cubicBezTo>
                <a:cubicBezTo>
                  <a:pt x="371" y="916"/>
                  <a:pt x="371" y="916"/>
                  <a:pt x="371" y="916"/>
                </a:cubicBezTo>
                <a:cubicBezTo>
                  <a:pt x="233" y="916"/>
                  <a:pt x="121" y="1028"/>
                  <a:pt x="121" y="1166"/>
                </a:cubicBezTo>
                <a:cubicBezTo>
                  <a:pt x="121" y="2666"/>
                  <a:pt x="121" y="2666"/>
                  <a:pt x="121" y="2666"/>
                </a:cubicBezTo>
                <a:cubicBezTo>
                  <a:pt x="121" y="2804"/>
                  <a:pt x="233" y="2916"/>
                  <a:pt x="371" y="2916"/>
                </a:cubicBezTo>
                <a:lnTo>
                  <a:pt x="1121" y="2916"/>
                </a:lnTo>
                <a:close/>
                <a:moveTo>
                  <a:pt x="1371" y="0"/>
                </a:moveTo>
                <a:cubicBezTo>
                  <a:pt x="1279" y="0"/>
                  <a:pt x="1205" y="74"/>
                  <a:pt x="1205" y="166"/>
                </a:cubicBezTo>
                <a:cubicBezTo>
                  <a:pt x="1205" y="258"/>
                  <a:pt x="1279" y="332"/>
                  <a:pt x="1371" y="332"/>
                </a:cubicBezTo>
                <a:cubicBezTo>
                  <a:pt x="1463" y="332"/>
                  <a:pt x="1537" y="258"/>
                  <a:pt x="1537" y="166"/>
                </a:cubicBezTo>
                <a:cubicBezTo>
                  <a:pt x="1537" y="74"/>
                  <a:pt x="1463" y="0"/>
                  <a:pt x="1371" y="0"/>
                </a:cubicBezTo>
                <a:close/>
                <a:moveTo>
                  <a:pt x="746" y="2157"/>
                </a:moveTo>
                <a:cubicBezTo>
                  <a:pt x="1091" y="2502"/>
                  <a:pt x="1651" y="2502"/>
                  <a:pt x="1996" y="2157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38309-191A-7909-BF7A-C6707343578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7782390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CEEEB-432A-7718-E76D-746AC77AF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4E5B03-54C0-7A35-74F1-F58B81C77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88623"/>
            <a:ext cx="4772847" cy="443198"/>
          </a:xfrm>
        </p:spPr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개인별 작업    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722266-4975-60B8-3966-8E30F4C26B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772847" cy="307777"/>
          </a:xfrm>
        </p:spPr>
        <p:txBody>
          <a:bodyPr/>
          <a:lstStyle/>
          <a:p>
            <a:r>
              <a:rPr lang="ko-KR" b="1">
                <a:latin typeface="Segoe UI Semibold" panose="020B0702040204020203" pitchFamily="34" charset="0"/>
                <a:ea typeface="Malgun Gothic" panose="020B0503020000020004" pitchFamily="34" charset="-127"/>
              </a:rPr>
              <a:t>15분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092A15-8239-2ED5-4108-BB9BCA632AF1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7823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E6F58-950A-53FE-AF01-556B04AE5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AD55-280B-13EF-00FC-B42B4DE41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88623"/>
            <a:ext cx="4772847" cy="443198"/>
          </a:xfrm>
        </p:spPr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결과물 공유   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C071A-4CE1-CDD4-D2DB-094F2E97F7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772847" cy="307777"/>
          </a:xfrm>
        </p:spPr>
        <p:txBody>
          <a:bodyPr/>
          <a:lstStyle/>
          <a:p>
            <a:r>
              <a:rPr lang="ko-KR" b="1">
                <a:latin typeface="Segoe UI Semibold" panose="020B0702040204020203" pitchFamily="34" charset="0"/>
                <a:ea typeface="Malgun Gothic" panose="020B0503020000020004" pitchFamily="34" charset="-127"/>
              </a:rPr>
              <a:t>5분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942287-91B9-843E-E860-D3835F2807BE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5854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99171-1566-E911-7E97-EC33DBDA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ko-KR" b="1">
                <a:latin typeface="Segoe UI Semibold" panose="020B0702040204020203" pitchFamily="34" charset="0"/>
                <a:ea typeface="Malgun Gothic" panose="020B0503020000020004" pitchFamily="34" charset="-127"/>
              </a:rPr>
              <a:t>단원 6: 메뉴 계획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0BBBF4-D891-9A29-2CC5-0EE4100B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1193228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EED0770-D973-5550-D3F8-8167F418C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3002A361-5386-C417-778E-78FBC4869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193228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5ACDE0-29A8-7DE0-A14E-57D71B66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193228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2EDA565-F1B7-14BF-D9A0-695D280E6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14863" y="1193228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4E8DF0-8523-0B5A-DE02-CEF7772B0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1193228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D97091-B519-0C2E-E8DD-88245054F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0664" y="3776612"/>
            <a:ext cx="5919216" cy="2320098"/>
          </a:xfrm>
          <a:prstGeom prst="roundRect">
            <a:avLst>
              <a:gd name="adj" fmla="val 37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0E37A8-A70C-ACFB-4ECC-FFDD2FFF0D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2342725"/>
            <a:ext cx="5862816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200"/>
              </a:spcAft>
            </a:pPr>
            <a:r>
              <a:rPr lang="ko-KR" sz="16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이 연습에서는 나만의 목적지에 추가할 음식 및 메뉴 옵션을 작성합니다. 음식을 제공하면 방문자의 기분이 좋아져 긍정적인 경험을 할 수 있기 때문입니다.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F500CE-4948-028E-2DC4-E1CA634D13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3381811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ko-KR" sz="1600" b="1"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단원 6의 단계를 수행하여 메뉴를 디자인합니다.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163E6-400F-4DE9-7084-931FB2A315DF}"/>
              </a:ext>
            </a:extLst>
          </p:cNvPr>
          <p:cNvSpPr txBox="1">
            <a:spLocks/>
          </p:cNvSpPr>
          <p:nvPr/>
        </p:nvSpPr>
        <p:spPr>
          <a:xfrm>
            <a:off x="885825" y="3923505"/>
            <a:ext cx="5628894" cy="2026313"/>
          </a:xfrm>
          <a:prstGeom prst="rect">
            <a:avLst/>
          </a:prstGeom>
          <a:noFill/>
        </p:spPr>
        <p:txBody>
          <a:bodyPr wrap="square" lIns="0" tIns="0" rIns="0" bIns="0" numCol="2">
            <a:noAutofit/>
          </a:bodyPr>
          <a:lstStyle/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ko-KR" sz="160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아이디어를 구상합니다.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ko-KR" sz="160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이미지를 생성합니다.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ko-KR" sz="160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대표 음료 아이디어를 구상합니다.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ko-KR" sz="160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Copilot을 사용하여 아이디어를 구상합니다.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ko-KR" sz="160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이미지를 생성합니다.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ko-KR" sz="160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참조를 사용하여 아이디어를 구상합니다.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ko-KR" sz="160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이미지를 다운로드한 </a:t>
            </a:r>
            <a:br>
              <a:rPr lang="en-US" altLang="ko-KR" sz="160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</a:br>
            <a:r>
              <a:rPr lang="ko-KR" sz="160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후 PowerPoint 슬라이드 "메뉴"에 붙여넣습니다.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BD4DBD-FFBE-1884-9ED9-E187F4EC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8863" y="1460586"/>
            <a:ext cx="736979" cy="731926"/>
            <a:chOff x="987658" y="5065483"/>
            <a:chExt cx="1169054" cy="12008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9EE1AB3-661C-112E-2EBB-7349EFB60865}"/>
                </a:ext>
              </a:extLst>
            </p:cNvPr>
            <p:cNvGrpSpPr/>
            <p:nvPr/>
          </p:nvGrpSpPr>
          <p:grpSpPr>
            <a:xfrm>
              <a:off x="987658" y="5065483"/>
              <a:ext cx="1169054" cy="1200820"/>
              <a:chOff x="6349393" y="1711575"/>
              <a:chExt cx="5590022" cy="5674618"/>
            </a:xfrm>
          </p:grpSpPr>
          <p:sp>
            <p:nvSpPr>
              <p:cNvPr id="20" name="Rounded Rectangle 3_1">
                <a:extLst>
                  <a:ext uri="{FF2B5EF4-FFF2-40B4-BE49-F238E27FC236}">
                    <a16:creationId xmlns:a16="http://schemas.microsoft.com/office/drawing/2014/main" id="{58AB6F85-19DE-B883-CE03-6D4BD030D3BD}"/>
                  </a:ext>
                </a:extLst>
              </p:cNvPr>
              <p:cNvSpPr/>
              <p:nvPr/>
            </p:nvSpPr>
            <p:spPr>
              <a:xfrm>
                <a:off x="6353251" y="1711575"/>
                <a:ext cx="5582307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18900000" algn="b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  <p:sp>
            <p:nvSpPr>
              <p:cNvPr id="21" name="Rounded Rectangle 3_1">
                <a:extLst>
                  <a:ext uri="{FF2B5EF4-FFF2-40B4-BE49-F238E27FC236}">
                    <a16:creationId xmlns:a16="http://schemas.microsoft.com/office/drawing/2014/main" id="{06828A88-2C0A-2BDA-ECD4-097D5A389672}"/>
                  </a:ext>
                </a:extLst>
              </p:cNvPr>
              <p:cNvSpPr/>
              <p:nvPr/>
            </p:nvSpPr>
            <p:spPr>
              <a:xfrm>
                <a:off x="6349393" y="1711583"/>
                <a:ext cx="5590022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</p:grpSp>
        <p:sp>
          <p:nvSpPr>
            <p:cNvPr id="18" name="Rounded Rectangle 3_1">
              <a:extLst>
                <a:ext uri="{FF2B5EF4-FFF2-40B4-BE49-F238E27FC236}">
                  <a16:creationId xmlns:a16="http://schemas.microsoft.com/office/drawing/2014/main" id="{73D9723E-E45D-8085-EFEB-71438BEBDDCB}"/>
                </a:ext>
              </a:extLst>
            </p:cNvPr>
            <p:cNvSpPr/>
            <p:nvPr/>
          </p:nvSpPr>
          <p:spPr>
            <a:xfrm>
              <a:off x="1020375" y="5112120"/>
              <a:ext cx="1105119" cy="1107553"/>
            </a:xfrm>
            <a:prstGeom prst="ellipse">
              <a:avLst/>
            </a:prstGeom>
            <a:solidFill>
              <a:srgbClr val="F4F3F5"/>
            </a:solidFill>
            <a:ln>
              <a:noFill/>
            </a:ln>
            <a:effectLst>
              <a:innerShdw blurRad="38100" dist="25400" dir="18900000">
                <a:prstClr val="black">
                  <a:alpha val="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19" name="Rounded Rectangle 24_1">
              <a:extLst>
                <a:ext uri="{FF2B5EF4-FFF2-40B4-BE49-F238E27FC236}">
                  <a16:creationId xmlns:a16="http://schemas.microsoft.com/office/drawing/2014/main" id="{1FEE4165-6084-B076-33AC-A0F28425F9C7}"/>
                </a:ext>
              </a:extLst>
            </p:cNvPr>
            <p:cNvSpPr/>
            <p:nvPr/>
          </p:nvSpPr>
          <p:spPr bwMode="auto">
            <a:xfrm>
              <a:off x="1020375" y="5112120"/>
              <a:ext cx="1105119" cy="1107553"/>
            </a:xfrm>
            <a:prstGeom prst="ellipse">
              <a:avLst/>
            </a:prstGeom>
            <a:gradFill flip="none" rotWithShape="1">
              <a:gsLst>
                <a:gs pos="0">
                  <a:srgbClr val="F4F3F5">
                    <a:alpha val="0"/>
                  </a:srgbClr>
                </a:gs>
                <a:gs pos="100000">
                  <a:srgbClr val="F4F3F5"/>
                </a:gs>
              </a:gsLst>
              <a:lin ang="8100000" scaled="1"/>
              <a:tileRect/>
            </a:gradFill>
            <a:ln>
              <a:gradFill>
                <a:gsLst>
                  <a:gs pos="0">
                    <a:srgbClr val="F4F3F5"/>
                  </a:gs>
                  <a:gs pos="100000">
                    <a:srgbClr val="F4F3F5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innerShdw blurRad="203200" dist="190500" dir="2700000">
                <a:schemeClr val="bg1">
                  <a:alpha val="87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23D0D8B-F346-910D-8B90-C491668B6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42328" y="1541300"/>
            <a:ext cx="590051" cy="5704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normalizeH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 panose="020B0502040204020203" pitchFamily="34" charset="0"/>
              <a:ea typeface="Malgun Gothic" panose="020B0503020000020004" pitchFamily="34" charset="-127"/>
              <a:cs typeface="+mj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74D88D-2AC6-032B-6329-93FD38F19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3231600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6B0B78A-C1F3-02E5-338C-CE1791620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510346" y="3923505"/>
            <a:ext cx="0" cy="202631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lg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I generated hot chocolate drink">
            <a:extLst>
              <a:ext uri="{FF2B5EF4-FFF2-40B4-BE49-F238E27FC236}">
                <a16:creationId xmlns:a16="http://schemas.microsoft.com/office/drawing/2014/main" id="{CAFFF0DA-D658-228C-769D-2B28A1491B4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583" b="1583"/>
          <a:stretch/>
        </p:blipFill>
        <p:spPr>
          <a:xfrm>
            <a:off x="7147560" y="1360868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sp>
        <p:nvSpPr>
          <p:cNvPr id="31" name="CompanyDirectory_EF0D">
            <a:extLst>
              <a:ext uri="{FF2B5EF4-FFF2-40B4-BE49-F238E27FC236}">
                <a16:creationId xmlns:a16="http://schemas.microsoft.com/office/drawing/2014/main" id="{FCE19A87-8998-8AE6-2E5D-73F30BA41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7949" y="1671638"/>
            <a:ext cx="278810" cy="309822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B9A43-330B-3853-1C94-F1339BB433E9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060352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3E0E-2BBB-5C60-7FB6-903D4D13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단원 7: 분위기 및 음악 관련 아이디어 구상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C81869-6E72-764B-BA64-79DC652A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1193228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D3A85A9-7324-EE13-632E-CC7E0A31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12" name="Rounded Rectangle 24_1">
            <a:extLst>
              <a:ext uri="{FF2B5EF4-FFF2-40B4-BE49-F238E27FC236}">
                <a16:creationId xmlns:a16="http://schemas.microsoft.com/office/drawing/2014/main" id="{7D0B1CB8-DB13-694A-F338-A34C81170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193228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A657F5D-F4EA-DF81-E461-7D3498082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193228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9320D3-C756-38D4-B823-65E41DF30182}"/>
              </a:ext>
            </a:extLst>
          </p:cNvPr>
          <p:cNvSpPr txBox="1">
            <a:spLocks/>
          </p:cNvSpPr>
          <p:nvPr/>
        </p:nvSpPr>
        <p:spPr>
          <a:xfrm>
            <a:off x="768863" y="2342725"/>
            <a:ext cx="5862816" cy="98488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indent="0" defTabSz="932742">
              <a:spcAft>
                <a:spcPts val="1200"/>
              </a:spcAft>
              <a:buNone/>
            </a:pPr>
            <a:r>
              <a:rPr lang="ko-KR" sz="1600" b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이 연습에서는 나만의 목적지에 적용할 분위기를 설정합니다. 적절한 분위기를 설정하면 원하는 테마와 개성을 표현할 수 있습니다. Copilot을 사용하여 목적지에 어울리는 노래가 포함된 재생 목록을 만듭니다.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7F30AC2-5C8B-0C1E-4B35-D22B10B8D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14863" y="1193228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6D4095-5F21-F431-FF87-3C38482DC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1193228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E7FB950-DFC3-E7D8-677F-231201B9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0664" y="3489718"/>
            <a:ext cx="5919216" cy="2606992"/>
          </a:xfrm>
          <a:prstGeom prst="roundRect">
            <a:avLst>
              <a:gd name="adj" fmla="val 37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D55728-22D0-F62C-F175-044B4A03A27B}"/>
              </a:ext>
            </a:extLst>
          </p:cNvPr>
          <p:cNvSpPr txBox="1">
            <a:spLocks/>
          </p:cNvSpPr>
          <p:nvPr/>
        </p:nvSpPr>
        <p:spPr>
          <a:xfrm>
            <a:off x="885825" y="3603144"/>
            <a:ext cx="5628894" cy="238013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412750" indent="-279400">
              <a:spcAft>
                <a:spcPts val="800"/>
              </a:spcAft>
              <a:buFont typeface="+mj-lt"/>
              <a:buAutoNum type="arabicPeriod"/>
            </a:pPr>
            <a:r>
              <a:rPr lang="ko-KR" sz="1600">
                <a:latin typeface="Segoe UI" panose="020B0502040204020203" pitchFamily="34" charset="0"/>
                <a:ea typeface="Malgun Gothic" panose="020B0503020000020004" pitchFamily="34" charset="-127"/>
              </a:rPr>
              <a:t>아이디어를 구상합니다.</a:t>
            </a:r>
          </a:p>
          <a:p>
            <a:pPr marL="412750" indent="-279400">
              <a:spcAft>
                <a:spcPts val="800"/>
              </a:spcAft>
              <a:buFont typeface="+mj-lt"/>
              <a:buAutoNum type="arabicPeriod"/>
            </a:pPr>
            <a:r>
              <a:rPr lang="ko-KR" sz="1600">
                <a:latin typeface="Segoe UI" panose="020B0502040204020203" pitchFamily="34" charset="0"/>
                <a:ea typeface="Malgun Gothic" panose="020B0503020000020004" pitchFamily="34" charset="-127"/>
              </a:rPr>
              <a:t>채팅에 샘플 프롬프트를 붙여넣습니다.</a:t>
            </a:r>
          </a:p>
          <a:p>
            <a:pPr marL="412750" indent="-279400">
              <a:spcAft>
                <a:spcPts val="800"/>
              </a:spcAft>
              <a:buFont typeface="+mj-lt"/>
              <a:buAutoNum type="arabicPeriod"/>
            </a:pPr>
            <a:r>
              <a:rPr lang="ko-KR" sz="1600">
                <a:latin typeface="Segoe UI" panose="020B0502040204020203" pitchFamily="34" charset="0"/>
                <a:ea typeface="Malgun Gothic" panose="020B0503020000020004" pitchFamily="34" charset="-127"/>
              </a:rPr>
              <a:t>응답을 검토한 후 결과에 만족할 때까지 필요한 대로 편집합니다.</a:t>
            </a:r>
          </a:p>
          <a:p>
            <a:pPr marL="412750" indent="-279400">
              <a:spcAft>
                <a:spcPts val="800"/>
              </a:spcAft>
              <a:buFont typeface="+mj-lt"/>
              <a:buAutoNum type="arabicPeriod"/>
            </a:pPr>
            <a:r>
              <a:rPr lang="ko-KR" sz="1600">
                <a:latin typeface="Segoe UI" panose="020B0502040204020203" pitchFamily="34" charset="0"/>
                <a:ea typeface="Malgun Gothic" panose="020B0503020000020004" pitchFamily="34" charset="-127"/>
              </a:rPr>
              <a:t>Windows+Shift+S를 눌러 화면을 캡처한 후 이미지를 복사합니다.</a:t>
            </a:r>
          </a:p>
          <a:p>
            <a:pPr marL="412750" indent="-279400">
              <a:spcAft>
                <a:spcPts val="800"/>
              </a:spcAft>
              <a:buFont typeface="+mj-lt"/>
              <a:buAutoNum type="arabicPeriod"/>
            </a:pPr>
            <a:r>
              <a:rPr lang="ko-KR" sz="1600">
                <a:latin typeface="Segoe UI" panose="020B0502040204020203" pitchFamily="34" charset="0"/>
                <a:ea typeface="Malgun Gothic" panose="020B0503020000020004" pitchFamily="34" charset="-127"/>
              </a:rPr>
              <a:t>PowerPoint 슬라이드 "분위기 및 음악"에 이미지를 붙여넣습니다.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F446E-1652-61BF-CC3E-41669346B3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/>
          </p:cNvPicPr>
          <p:nvPr/>
        </p:nvPicPr>
        <p:blipFill>
          <a:blip r:embed="rId3"/>
          <a:srcRect l="552" t="-23117" r="-730" b="-23117"/>
          <a:stretch/>
        </p:blipFill>
        <p:spPr>
          <a:xfrm>
            <a:off x="7147560" y="1360868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3CF9634-9424-53FB-7FE5-9BA0A976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68863" y="1460586"/>
            <a:ext cx="736979" cy="731926"/>
            <a:chOff x="547424" y="4293480"/>
            <a:chExt cx="640026" cy="65741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8D7DE6E-482D-7901-066C-19DA4264995D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6EFF133-699D-0F52-AD25-3EE6C3C8EE32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26" name="Rounded Rectangle 3_1">
                  <a:extLst>
                    <a:ext uri="{FF2B5EF4-FFF2-40B4-BE49-F238E27FC236}">
                      <a16:creationId xmlns:a16="http://schemas.microsoft.com/office/drawing/2014/main" id="{B2CC7711-B96A-C150-B22B-C1CB4895BDBF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27" name="Rounded Rectangle 3_1">
                  <a:extLst>
                    <a:ext uri="{FF2B5EF4-FFF2-40B4-BE49-F238E27FC236}">
                      <a16:creationId xmlns:a16="http://schemas.microsoft.com/office/drawing/2014/main" id="{B1FC1060-E312-DF7B-5BB7-60401B9478D4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</p:grpSp>
          <p:sp>
            <p:nvSpPr>
              <p:cNvPr id="24" name="Rounded Rectangle 3_1">
                <a:extLst>
                  <a:ext uri="{FF2B5EF4-FFF2-40B4-BE49-F238E27FC236}">
                    <a16:creationId xmlns:a16="http://schemas.microsoft.com/office/drawing/2014/main" id="{7DCDF4FC-6E34-4163-F568-E1F96B58C7B9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  <p:sp>
            <p:nvSpPr>
              <p:cNvPr id="25" name="Rounded Rectangle 24_1">
                <a:extLst>
                  <a:ext uri="{FF2B5EF4-FFF2-40B4-BE49-F238E27FC236}">
                    <a16:creationId xmlns:a16="http://schemas.microsoft.com/office/drawing/2014/main" id="{9AFA995B-AA71-0D1E-552E-1315F999DF52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C535FA-FD9E-DEDC-9714-2D350360991A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j-cs"/>
              </a:endParaRPr>
            </a:p>
          </p:txBody>
        </p:sp>
      </p:grpSp>
      <p:sp>
        <p:nvSpPr>
          <p:cNvPr id="28" name="CRMArticles_EFF5">
            <a:extLst>
              <a:ext uri="{FF2B5EF4-FFF2-40B4-BE49-F238E27FC236}">
                <a16:creationId xmlns:a16="http://schemas.microsoft.com/office/drawing/2014/main" id="{73442CDA-E552-A16D-18C6-35A670292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3116" y="1671595"/>
            <a:ext cx="268472" cy="309908"/>
          </a:xfrm>
          <a:custGeom>
            <a:avLst/>
            <a:gdLst>
              <a:gd name="T0" fmla="*/ 551 w 3583"/>
              <a:gd name="T1" fmla="*/ 3585 h 4136"/>
              <a:gd name="T2" fmla="*/ 0 w 3583"/>
              <a:gd name="T3" fmla="*/ 3585 h 4136"/>
              <a:gd name="T4" fmla="*/ 0 w 3583"/>
              <a:gd name="T5" fmla="*/ 0 h 4136"/>
              <a:gd name="T6" fmla="*/ 3033 w 3583"/>
              <a:gd name="T7" fmla="*/ 0 h 4136"/>
              <a:gd name="T8" fmla="*/ 3033 w 3583"/>
              <a:gd name="T9" fmla="*/ 1103 h 4136"/>
              <a:gd name="T10" fmla="*/ 2480 w 3583"/>
              <a:gd name="T11" fmla="*/ 551 h 4136"/>
              <a:gd name="T12" fmla="*/ 2480 w 3583"/>
              <a:gd name="T13" fmla="*/ 1654 h 4136"/>
              <a:gd name="T14" fmla="*/ 3583 w 3583"/>
              <a:gd name="T15" fmla="*/ 1654 h 4136"/>
              <a:gd name="T16" fmla="*/ 3583 w 3583"/>
              <a:gd name="T17" fmla="*/ 1654 h 4136"/>
              <a:gd name="T18" fmla="*/ 2480 w 3583"/>
              <a:gd name="T19" fmla="*/ 551 h 4136"/>
              <a:gd name="T20" fmla="*/ 551 w 3583"/>
              <a:gd name="T21" fmla="*/ 551 h 4136"/>
              <a:gd name="T22" fmla="*/ 551 w 3583"/>
              <a:gd name="T23" fmla="*/ 4136 h 4136"/>
              <a:gd name="T24" fmla="*/ 3583 w 3583"/>
              <a:gd name="T25" fmla="*/ 4136 h 4136"/>
              <a:gd name="T26" fmla="*/ 3583 w 3583"/>
              <a:gd name="T27" fmla="*/ 1654 h 4136"/>
              <a:gd name="T28" fmla="*/ 965 w 3583"/>
              <a:gd name="T29" fmla="*/ 2757 h 4136"/>
              <a:gd name="T30" fmla="*/ 2894 w 3583"/>
              <a:gd name="T31" fmla="*/ 2757 h 4136"/>
              <a:gd name="T32" fmla="*/ 965 w 3583"/>
              <a:gd name="T33" fmla="*/ 2206 h 4136"/>
              <a:gd name="T34" fmla="*/ 2894 w 3583"/>
              <a:gd name="T35" fmla="*/ 2206 h 4136"/>
              <a:gd name="T36" fmla="*/ 965 w 3583"/>
              <a:gd name="T37" fmla="*/ 1654 h 4136"/>
              <a:gd name="T38" fmla="*/ 2068 w 3583"/>
              <a:gd name="T39" fmla="*/ 1654 h 4136"/>
              <a:gd name="T40" fmla="*/ 965 w 3583"/>
              <a:gd name="T41" fmla="*/ 1103 h 4136"/>
              <a:gd name="T42" fmla="*/ 2068 w 3583"/>
              <a:gd name="T43" fmla="*/ 1103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583" h="4136">
                <a:moveTo>
                  <a:pt x="551" y="3585"/>
                </a:moveTo>
                <a:lnTo>
                  <a:pt x="0" y="3585"/>
                </a:lnTo>
                <a:lnTo>
                  <a:pt x="0" y="0"/>
                </a:lnTo>
                <a:lnTo>
                  <a:pt x="3033" y="0"/>
                </a:lnTo>
                <a:lnTo>
                  <a:pt x="3033" y="1103"/>
                </a:lnTo>
                <a:moveTo>
                  <a:pt x="2480" y="551"/>
                </a:moveTo>
                <a:lnTo>
                  <a:pt x="2480" y="1654"/>
                </a:lnTo>
                <a:lnTo>
                  <a:pt x="3583" y="1654"/>
                </a:lnTo>
                <a:moveTo>
                  <a:pt x="3583" y="1654"/>
                </a:moveTo>
                <a:lnTo>
                  <a:pt x="2480" y="551"/>
                </a:lnTo>
                <a:lnTo>
                  <a:pt x="551" y="551"/>
                </a:lnTo>
                <a:lnTo>
                  <a:pt x="551" y="4136"/>
                </a:lnTo>
                <a:lnTo>
                  <a:pt x="3583" y="4136"/>
                </a:lnTo>
                <a:lnTo>
                  <a:pt x="3583" y="1654"/>
                </a:lnTo>
                <a:moveTo>
                  <a:pt x="965" y="2757"/>
                </a:moveTo>
                <a:lnTo>
                  <a:pt x="2894" y="2757"/>
                </a:lnTo>
                <a:moveTo>
                  <a:pt x="965" y="2206"/>
                </a:moveTo>
                <a:lnTo>
                  <a:pt x="2894" y="2206"/>
                </a:lnTo>
                <a:moveTo>
                  <a:pt x="965" y="1654"/>
                </a:moveTo>
                <a:lnTo>
                  <a:pt x="2068" y="1654"/>
                </a:lnTo>
                <a:moveTo>
                  <a:pt x="965" y="1103"/>
                </a:moveTo>
                <a:lnTo>
                  <a:pt x="2068" y="1103"/>
                </a:ln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518DB-21CE-5CFD-01A2-D4170CADD22A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7274047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1AD7F1D-EB33-3D3B-9BDD-FF08A1E9A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848F2F-435C-E89B-09F2-F094B75A2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A592B8F-42D9-FFF9-4475-F96FEE2E2056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C3DDCB-B256-BCF6-7626-1B5CE42F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단원 8: 브랜딩 자료 만들기</a:t>
            </a:r>
          </a:p>
        </p:txBody>
      </p:sp>
      <p:sp>
        <p:nvSpPr>
          <p:cNvPr id="14" name="Rounded Rectangle 24_1">
            <a:extLst>
              <a:ext uri="{FF2B5EF4-FFF2-40B4-BE49-F238E27FC236}">
                <a16:creationId xmlns:a16="http://schemas.microsoft.com/office/drawing/2014/main" id="{3E7D482C-187F-ABB6-4039-6A03AD71A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193799"/>
            <a:ext cx="11017250" cy="5075239"/>
          </a:xfrm>
          <a:prstGeom prst="roundRect">
            <a:avLst>
              <a:gd name="adj" fmla="val 5020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normalizeH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15" name="Rounded Rectangle 24_1">
            <a:extLst>
              <a:ext uri="{FF2B5EF4-FFF2-40B4-BE49-F238E27FC236}">
                <a16:creationId xmlns:a16="http://schemas.microsoft.com/office/drawing/2014/main" id="{8F73A2DF-DEC5-575E-C30B-993E2F99C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4410" y="1352552"/>
            <a:ext cx="10706354" cy="1586058"/>
          </a:xfrm>
          <a:prstGeom prst="roundRect">
            <a:avLst>
              <a:gd name="adj" fmla="val 11799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endParaRPr kumimoji="0" lang="en-IN" sz="1400" b="0" i="0" u="none" strike="noStrike" kern="1200" cap="none" normalizeH="0" noProof="0">
              <a:ln>
                <a:noFill/>
              </a:ln>
              <a:solidFill>
                <a:srgbClr val="FF5C39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6" name="Rounded Rectangle 3_1_1_1">
            <a:extLst>
              <a:ext uri="{FF2B5EF4-FFF2-40B4-BE49-F238E27FC236}">
                <a16:creationId xmlns:a16="http://schemas.microsoft.com/office/drawing/2014/main" id="{B9A49F5B-7B3D-FD08-6E61-33F8976EE5B4}"/>
              </a:ext>
            </a:extLst>
          </p:cNvPr>
          <p:cNvSpPr>
            <a:spLocks/>
          </p:cNvSpPr>
          <p:nvPr/>
        </p:nvSpPr>
        <p:spPr>
          <a:xfrm>
            <a:off x="881570" y="1489712"/>
            <a:ext cx="10432034" cy="1311738"/>
          </a:xfrm>
          <a:prstGeom prst="roundRect">
            <a:avLst>
              <a:gd name="adj" fmla="val 10370"/>
            </a:avLst>
          </a:prstGeom>
          <a:gradFill flip="none" rotWithShape="1">
            <a:gsLst>
              <a:gs pos="50000">
                <a:schemeClr val="accent1">
                  <a:alpha val="10000"/>
                </a:schemeClr>
              </a:gs>
              <a:gs pos="100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innerShdw blurRad="152400" dist="114300" dir="13500000">
              <a:prstClr val="black">
                <a:alpha val="16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ts val="400"/>
              </a:spcAft>
              <a:defRPr/>
            </a:pPr>
            <a:r>
              <a:rPr lang="ko-KR" sz="1800" dirty="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  <a:t>이 연습에서는 목적지의 마지막 요소인 브랜딩 자료 생성을 중점적으로 진행합니다. 구체적으로는 쉽게 기억할 수 있는 목적지 이름을 만들고 목적지의 핵심 정보가 포함된 간략한 설명을 작성합니다.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D1A233-466B-68EB-799B-BD17DBE77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44410" y="3075770"/>
            <a:ext cx="10706355" cy="3056108"/>
          </a:xfrm>
          <a:prstGeom prst="roundRect">
            <a:avLst>
              <a:gd name="adj" fmla="val 4312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defTabSz="951121">
              <a:spcAft>
                <a:spcPts val="600"/>
              </a:spcAft>
              <a:buSzPct val="90000"/>
              <a:defRPr sz="1400">
                <a:solidFill>
                  <a:srgbClr val="FF5C39"/>
                </a:solidFill>
                <a:latin typeface="Segoe UI Semibold"/>
                <a:cs typeface="Segoe UI" panose="020B0502040204020203" pitchFamily="34" charset="0"/>
              </a:defRPr>
            </a:lvl1pPr>
            <a:lvl2pPr marL="457200" defTabSz="914400">
              <a:defRPr sz="1800">
                <a:solidFill>
                  <a:schemeClr val="lt1"/>
                </a:solidFill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endParaRPr lang="en-US">
              <a:latin typeface="Segoe UI" panose="020B0502040204020203" pitchFamily="34" charset="0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DE621A14-4A0D-615F-4A0B-F2B5E5D1F61E}"/>
              </a:ext>
            </a:extLst>
          </p:cNvPr>
          <p:cNvSpPr>
            <a:spLocks/>
          </p:cNvSpPr>
          <p:nvPr/>
        </p:nvSpPr>
        <p:spPr bwMode="auto">
          <a:xfrm>
            <a:off x="894688" y="3856969"/>
            <a:ext cx="3352089" cy="2106343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594360" rIns="91440" bIns="45720" rtlCol="0" anchor="t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ko-KR" sz="1800" dirty="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  <a:t>Copilot을 사용하여 아이</a:t>
            </a:r>
            <a:br>
              <a:rPr lang="en-US" altLang="ko-KR" sz="1800" dirty="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</a:br>
            <a:r>
              <a:rPr lang="ko-KR" sz="1800" dirty="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  <a:t>디어 구상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169FF6A-7A4D-92D2-0042-A982BAEB8AAB}"/>
              </a:ext>
            </a:extLst>
          </p:cNvPr>
          <p:cNvSpPr>
            <a:spLocks/>
          </p:cNvSpPr>
          <p:nvPr/>
        </p:nvSpPr>
        <p:spPr bwMode="auto">
          <a:xfrm>
            <a:off x="4428100" y="3856969"/>
            <a:ext cx="3352089" cy="2106343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594360" rIns="91440" bIns="45720" rtlCol="0" anchor="t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ko-KR" sz="180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  <a:t>Copilot을 사용하여 카피 작성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76BB8070-5EE2-70FB-BEBC-2EB459104886}"/>
              </a:ext>
            </a:extLst>
          </p:cNvPr>
          <p:cNvSpPr>
            <a:spLocks/>
          </p:cNvSpPr>
          <p:nvPr/>
        </p:nvSpPr>
        <p:spPr bwMode="auto">
          <a:xfrm>
            <a:off x="7961511" y="3856969"/>
            <a:ext cx="3352089" cy="2106343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594360" rIns="91440" bIns="45720" rtlCol="0" anchor="t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ko-KR" sz="180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  <a:t>브랜딩 자료를 복사하여 PowerPoint에 붙여넣기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47136D4-E3DA-D0C3-3F14-381005FB5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2241762" y="3533770"/>
            <a:ext cx="640080" cy="640080"/>
            <a:chOff x="547424" y="4293480"/>
            <a:chExt cx="640026" cy="65741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B868156-7305-4E66-B3E4-B2A3270CBEB2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8BDB1CFC-1CA7-D2BA-500F-3724DB198099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93" name="Rounded Rectangle 3_1">
                  <a:extLst>
                    <a:ext uri="{FF2B5EF4-FFF2-40B4-BE49-F238E27FC236}">
                      <a16:creationId xmlns:a16="http://schemas.microsoft.com/office/drawing/2014/main" id="{5768AA91-C11E-DD87-075D-1B6AE4E24889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Rounded Rectangle 3_1">
                  <a:extLst>
                    <a:ext uri="{FF2B5EF4-FFF2-40B4-BE49-F238E27FC236}">
                      <a16:creationId xmlns:a16="http://schemas.microsoft.com/office/drawing/2014/main" id="{3E0E21E5-4A37-AD09-EF07-1A6E6B41FC77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1" name="Rounded Rectangle 3_1">
                <a:extLst>
                  <a:ext uri="{FF2B5EF4-FFF2-40B4-BE49-F238E27FC236}">
                    <a16:creationId xmlns:a16="http://schemas.microsoft.com/office/drawing/2014/main" id="{C72724B8-6459-6784-1B4A-041612462879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92" name="Rounded Rectangle 24_1">
                <a:extLst>
                  <a:ext uri="{FF2B5EF4-FFF2-40B4-BE49-F238E27FC236}">
                    <a16:creationId xmlns:a16="http://schemas.microsoft.com/office/drawing/2014/main" id="{D52E21C5-C3E5-2C57-C376-29AB3EE74D6D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2BF46A2-D330-3FBE-BB04-2A0A8C2253DD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2000" i="0" u="none" strike="noStrike" cap="none" normalizeH="0" noProof="0">
                  <a:ln>
                    <a:noFill/>
                  </a:ln>
                  <a:solidFill>
                    <a:srgbClr val="C73ECC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+mj-cs"/>
                </a:rPr>
                <a:t>1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CE920B4-667D-2864-3874-13A108DB0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775960" y="3533770"/>
            <a:ext cx="640080" cy="640080"/>
            <a:chOff x="547424" y="4293480"/>
            <a:chExt cx="640026" cy="657416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7F6A501-DE80-ECD3-D15C-2D65A13B5438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D375034-00E4-CDE3-AAA3-95F1238C4DCB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101" name="Rounded Rectangle 3_1">
                  <a:extLst>
                    <a:ext uri="{FF2B5EF4-FFF2-40B4-BE49-F238E27FC236}">
                      <a16:creationId xmlns:a16="http://schemas.microsoft.com/office/drawing/2014/main" id="{C7B2135C-EF49-2118-59D0-D9598324E03F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Rounded Rectangle 3_1">
                  <a:extLst>
                    <a:ext uri="{FF2B5EF4-FFF2-40B4-BE49-F238E27FC236}">
                      <a16:creationId xmlns:a16="http://schemas.microsoft.com/office/drawing/2014/main" id="{047F5772-47AA-4D9C-B540-B50A7673BE37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9" name="Rounded Rectangle 3_1">
                <a:extLst>
                  <a:ext uri="{FF2B5EF4-FFF2-40B4-BE49-F238E27FC236}">
                    <a16:creationId xmlns:a16="http://schemas.microsoft.com/office/drawing/2014/main" id="{792DB393-026C-BA2E-016F-C95AD8245411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0" name="Rounded Rectangle 24_1">
                <a:extLst>
                  <a:ext uri="{FF2B5EF4-FFF2-40B4-BE49-F238E27FC236}">
                    <a16:creationId xmlns:a16="http://schemas.microsoft.com/office/drawing/2014/main" id="{4F4E6D0F-2293-A99D-DE6E-295B8BA39769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8ACAAA6-123F-9377-0425-A0D99F3C8C2F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2000" i="0" u="none" strike="noStrike" cap="none" normalizeH="0" noProof="0">
                  <a:ln>
                    <a:noFill/>
                  </a:ln>
                  <a:solidFill>
                    <a:srgbClr val="C73ECC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+mj-cs"/>
                </a:rPr>
                <a:t>2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33C30A-463A-4818-E525-C2ABB33B7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310157" y="3533770"/>
            <a:ext cx="640080" cy="640080"/>
            <a:chOff x="547424" y="4293480"/>
            <a:chExt cx="640026" cy="657416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4EE78F1-0D03-A8AF-4ECF-057C615FC0A5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3407D86-4F6B-AE1A-25EE-9E62B3D6A9CD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109" name="Rounded Rectangle 3_1">
                  <a:extLst>
                    <a:ext uri="{FF2B5EF4-FFF2-40B4-BE49-F238E27FC236}">
                      <a16:creationId xmlns:a16="http://schemas.microsoft.com/office/drawing/2014/main" id="{6011B4D0-54AC-6BFD-7C78-136928D8B274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Rounded Rectangle 3_1">
                  <a:extLst>
                    <a:ext uri="{FF2B5EF4-FFF2-40B4-BE49-F238E27FC236}">
                      <a16:creationId xmlns:a16="http://schemas.microsoft.com/office/drawing/2014/main" id="{97D3EAC5-9733-E47F-B981-C2A32454D8E2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07" name="Rounded Rectangle 3_1">
                <a:extLst>
                  <a:ext uri="{FF2B5EF4-FFF2-40B4-BE49-F238E27FC236}">
                    <a16:creationId xmlns:a16="http://schemas.microsoft.com/office/drawing/2014/main" id="{1FDEB175-20A5-EBB7-77C3-6EA0241C064D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108" name="Rounded Rectangle 24_1">
                <a:extLst>
                  <a:ext uri="{FF2B5EF4-FFF2-40B4-BE49-F238E27FC236}">
                    <a16:creationId xmlns:a16="http://schemas.microsoft.com/office/drawing/2014/main" id="{8316887A-31F2-CEAC-5239-8FED9D080ACA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FA8E317-EDD1-359C-AE32-CBD58CEB7F92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2000" i="0" u="none" strike="noStrike" cap="none" normalizeH="0" noProof="0">
                  <a:ln>
                    <a:noFill/>
                  </a:ln>
                  <a:solidFill>
                    <a:srgbClr val="C73ECC"/>
                  </a:solidFill>
                  <a:effectLst/>
                  <a:uLnTx/>
                  <a:uFillTx/>
                  <a:latin typeface="Segoe UI" panose="020B0502040204020203" pitchFamily="34" charset="0"/>
                  <a:ea typeface="+mj-ea"/>
                  <a:cs typeface="+mj-cs"/>
                </a:rPr>
                <a:t>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6C4075-6D58-7F0F-1FA6-2904C56F1DE1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0488602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1730A-E61A-DAF5-0D2B-916AFEC4A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B88A3B-A104-7918-19EB-F0799E404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88623"/>
            <a:ext cx="4772847" cy="443198"/>
          </a:xfrm>
        </p:spPr>
        <p:txBody>
          <a:bodyPr/>
          <a:lstStyle/>
          <a:p>
            <a:r>
              <a:rPr lang="ko-KR" b="1">
                <a:latin typeface="Segoe UI Semibold" panose="020B0702040204020203" pitchFamily="34" charset="0"/>
                <a:ea typeface="Malgun Gothic" panose="020B0503020000020004" pitchFamily="34" charset="-127"/>
              </a:rPr>
              <a:t>개인별 작업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78A491-1C52-A9BD-16A6-8C700B7C15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772847" cy="307777"/>
          </a:xfrm>
        </p:spPr>
        <p:txBody>
          <a:bodyPr/>
          <a:lstStyle/>
          <a:p>
            <a:r>
              <a:rPr lang="ko-KR" b="1">
                <a:latin typeface="Segoe UI Semibold" panose="020B0702040204020203" pitchFamily="34" charset="0"/>
                <a:ea typeface="Malgun Gothic" panose="020B0503020000020004" pitchFamily="34" charset="-127"/>
              </a:rPr>
              <a:t>15분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C3F8E-8249-EA83-2739-97C2E9124208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3354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DAA0B-8A36-05F5-999E-7A1517E74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6836-1EE1-1215-226C-1FF5D8391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ko-KR" b="1">
                <a:latin typeface="Segoe UI Semibold" panose="020B0702040204020203" pitchFamily="34" charset="0"/>
                <a:ea typeface="Malgun Gothic" panose="020B0503020000020004" pitchFamily="34" charset="-127"/>
              </a:rPr>
              <a:t>프로젝트 디브리핑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AD5D4-44D1-F04A-25E9-A3CE82767A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88963" y="1074729"/>
            <a:ext cx="1101725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000"/>
              </a:spcAft>
            </a:pPr>
            <a:r>
              <a:rPr lang="ko-KR" sz="20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결과물 공유 및 학습 내용 확인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6AB4BB-10D9-8510-3894-D81A9DB33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8297079-8F94-0C48-EE09-A2BE21E1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C7B656-06FA-6ACB-DFBD-D29E3E1B1FE7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F218F5-E632-B2DA-6F4D-35F66A240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642283"/>
            <a:ext cx="11017250" cy="4626755"/>
          </a:xfrm>
          <a:prstGeom prst="roundRect">
            <a:avLst>
              <a:gd name="adj" fmla="val 4692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 panose="020B0502040204020203" pitchFamily="34" charset="0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17" name="Rounded Rectangle 3_1">
            <a:extLst>
              <a:ext uri="{FF2B5EF4-FFF2-40B4-BE49-F238E27FC236}">
                <a16:creationId xmlns:a16="http://schemas.microsoft.com/office/drawing/2014/main" id="{B626E9EB-F40A-015F-EAB1-E75D541DC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71843" y="1825162"/>
            <a:ext cx="3704907" cy="4260996"/>
          </a:xfrm>
          <a:prstGeom prst="roundRect">
            <a:avLst>
              <a:gd name="adj" fmla="val 4700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endParaRPr kumimoji="0" lang="en-IN" sz="1400" b="0" i="0" u="none" strike="noStrike" kern="1200" cap="none" spc="0" normalizeH="0" noProof="0">
              <a:ln>
                <a:noFill/>
              </a:ln>
              <a:solidFill>
                <a:srgbClr val="FF5C39"/>
              </a:solidFill>
              <a:effectLst/>
              <a:uLnTx/>
              <a:uFillTx/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DADC08A-14C3-0F1E-49A4-B71785C85A35}"/>
              </a:ext>
            </a:extLst>
          </p:cNvPr>
          <p:cNvSpPr txBox="1">
            <a:spLocks/>
          </p:cNvSpPr>
          <p:nvPr/>
        </p:nvSpPr>
        <p:spPr>
          <a:xfrm>
            <a:off x="933768" y="2019053"/>
            <a:ext cx="3535093" cy="384720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9400" indent="-279400" defTabSz="914400">
              <a:spcBef>
                <a:spcPts val="0"/>
              </a:spcBef>
              <a:spcAft>
                <a:spcPts val="180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kumimoji="0" lang="ko-KR" sz="1950" b="0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Copilot을 사용하여 만든 나만의 목적지를 발표합니다.</a:t>
            </a:r>
          </a:p>
          <a:p>
            <a:pPr marL="279400" indent="-279400" defTabSz="914400">
              <a:spcBef>
                <a:spcPts val="0"/>
              </a:spcBef>
              <a:spcAft>
                <a:spcPts val="180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kumimoji="0" lang="ko-KR" sz="1950" b="0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처음에 상상했던 목적지를 제작하는 과정에서 활용</a:t>
            </a:r>
            <a:br>
              <a:rPr kumimoji="0" lang="en-US" altLang="ko-KR" sz="1950" b="0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</a:br>
            <a:r>
              <a:rPr kumimoji="0" lang="ko-KR" sz="1950" b="0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했던 Copilot의 가장 유용한 기능은 무엇이었나요?</a:t>
            </a:r>
          </a:p>
          <a:p>
            <a:pPr marL="279400" indent="-279400" defTabSz="914400">
              <a:spcBef>
                <a:spcPts val="0"/>
              </a:spcBef>
              <a:spcAft>
                <a:spcPts val="180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kumimoji="0" lang="ko-KR" sz="1950" b="0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Microsoft Copilot을 유</a:t>
            </a:r>
            <a:br>
              <a:rPr kumimoji="0" lang="en-US" altLang="ko-KR" sz="1950" b="0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</a:br>
            <a:r>
              <a:rPr kumimoji="0" lang="ko-KR" sz="1950" b="0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용하게 활용할 수 있을 </a:t>
            </a:r>
            <a:br>
              <a:rPr kumimoji="0" lang="en-US" altLang="ko-KR" sz="1950" b="0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</a:br>
            <a:r>
              <a:rPr kumimoji="0" lang="ko-KR" sz="1950" b="0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것으로 생각되는 다른 프로젝트나 작업으로는 </a:t>
            </a:r>
            <a:br>
              <a:rPr kumimoji="0" lang="en-US" altLang="ko-KR" sz="1950" b="0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</a:br>
            <a:r>
              <a:rPr kumimoji="0" lang="ko-KR" sz="1950" b="0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어떤 것이 있을까요?</a:t>
            </a:r>
          </a:p>
        </p:txBody>
      </p:sp>
      <p:pic>
        <p:nvPicPr>
          <p:cNvPr id="62" name="Picture 61" descr="AI generated restaurant feature, cozy nest in a tree with seating area">
            <a:extLst>
              <a:ext uri="{FF2B5EF4-FFF2-40B4-BE49-F238E27FC236}">
                <a16:creationId xmlns:a16="http://schemas.microsoft.com/office/drawing/2014/main" id="{460461E8-F9FB-F226-B16B-E85D5E104097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3964" b="13964"/>
          <a:stretch/>
        </p:blipFill>
        <p:spPr>
          <a:xfrm>
            <a:off x="4654920" y="1825162"/>
            <a:ext cx="3291177" cy="2039058"/>
          </a:xfrm>
          <a:prstGeom prst="roundRect">
            <a:avLst>
              <a:gd name="adj" fmla="val 6300"/>
            </a:avLst>
          </a:prstGeom>
        </p:spPr>
      </p:pic>
      <p:pic>
        <p:nvPicPr>
          <p:cNvPr id="59" name="Picture 58" descr="AI generated cozy restaurant in a tree">
            <a:extLst>
              <a:ext uri="{FF2B5EF4-FFF2-40B4-BE49-F238E27FC236}">
                <a16:creationId xmlns:a16="http://schemas.microsoft.com/office/drawing/2014/main" id="{E7C59470-144C-8CF6-2DA0-D444FAE3B46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19301" b="19301"/>
          <a:stretch/>
        </p:blipFill>
        <p:spPr>
          <a:xfrm>
            <a:off x="8128977" y="1825162"/>
            <a:ext cx="3291177" cy="2039058"/>
          </a:xfrm>
          <a:prstGeom prst="roundRect">
            <a:avLst>
              <a:gd name="adj" fmla="val 6300"/>
            </a:avLst>
          </a:prstGeom>
        </p:spPr>
      </p:pic>
      <p:pic>
        <p:nvPicPr>
          <p:cNvPr id="60" name="Picture 59" descr="AI generated entrance to the restaurant">
            <a:extLst>
              <a:ext uri="{FF2B5EF4-FFF2-40B4-BE49-F238E27FC236}">
                <a16:creationId xmlns:a16="http://schemas.microsoft.com/office/drawing/2014/main" id="{9A27873C-1580-7C9A-D385-B31B12706B47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t="17723" b="17723"/>
          <a:stretch/>
        </p:blipFill>
        <p:spPr>
          <a:xfrm>
            <a:off x="4654920" y="4047100"/>
            <a:ext cx="3291177" cy="2039058"/>
          </a:xfrm>
          <a:prstGeom prst="roundRect">
            <a:avLst>
              <a:gd name="adj" fmla="val 6300"/>
            </a:avLst>
          </a:prstGeom>
        </p:spPr>
      </p:pic>
      <p:pic>
        <p:nvPicPr>
          <p:cNvPr id="61" name="Picture 60" descr="AI generated salad served at restaurant">
            <a:extLst>
              <a:ext uri="{FF2B5EF4-FFF2-40B4-BE49-F238E27FC236}">
                <a16:creationId xmlns:a16="http://schemas.microsoft.com/office/drawing/2014/main" id="{92025225-3EB3-82FB-F842-5E1E1C2F4AB0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t="18509" b="18509"/>
          <a:stretch/>
        </p:blipFill>
        <p:spPr>
          <a:xfrm>
            <a:off x="8128977" y="4047100"/>
            <a:ext cx="3291177" cy="2039058"/>
          </a:xfrm>
          <a:prstGeom prst="roundRect">
            <a:avLst>
              <a:gd name="adj" fmla="val 6300"/>
            </a:avLst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7E72BD-516A-7E90-3073-C0337D9C603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3665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ko-KR" b="1">
                <a:latin typeface="Segoe UI Semibold" panose="020B0702040204020203" pitchFamily="34" charset="0"/>
                <a:ea typeface="Malgun Gothic" panose="020B0503020000020004" pitchFamily="34" charset="-127"/>
              </a:rPr>
              <a:t>지식 점검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D2E30CA-B6E4-7EA9-E0C9-C0AB7D086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F74DD36-4C19-0BDD-B14B-3755A48B4B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1B292A-C4E2-B5E0-B0FD-F0CDC3B9330C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ounded Rectangle 3_1">
            <a:extLst>
              <a:ext uri="{FF2B5EF4-FFF2-40B4-BE49-F238E27FC236}">
                <a16:creationId xmlns:a16="http://schemas.microsoft.com/office/drawing/2014/main" id="{FEC21594-F412-691C-0D8B-16F6A0A25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8263" y="1233488"/>
            <a:ext cx="11017250" cy="1623476"/>
          </a:xfrm>
          <a:prstGeom prst="roundRect">
            <a:avLst>
              <a:gd name="adj" fmla="val 1787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endParaRPr kumimoji="0" lang="en-IN" sz="1400" b="0" i="0" u="none" strike="noStrike" kern="1200" cap="none" spc="0" normalizeH="0" noProof="0">
              <a:ln>
                <a:noFill/>
              </a:ln>
              <a:solidFill>
                <a:srgbClr val="FF5C39"/>
              </a:solidFill>
              <a:effectLst/>
              <a:uLnTx/>
              <a:uFillTx/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CF397CE-4693-FA03-900A-6A9DB19AC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28870" y="1393875"/>
            <a:ext cx="10736036" cy="1332160"/>
          </a:xfrm>
          <a:prstGeom prst="roundRect">
            <a:avLst>
              <a:gd name="adj" fmla="val 14834"/>
            </a:avLst>
          </a:prstGeom>
          <a:solidFill>
            <a:srgbClr val="F4F3F5"/>
          </a:solidFill>
          <a:ln>
            <a:gradFill>
              <a:gsLst>
                <a:gs pos="0">
                  <a:srgbClr val="F4F3F5"/>
                </a:gs>
                <a:gs pos="55000">
                  <a:schemeClr val="bg1"/>
                </a:gs>
                <a:gs pos="100000">
                  <a:srgbClr val="F4F3F5"/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innerShdw blurRad="152400" dist="114300" dir="13500000">
              <a:schemeClr val="bg1">
                <a:lumMod val="50000"/>
                <a:alpha val="1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CB197F-0DBD-FB51-7ACA-3DC5C3022B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859800" y="1522499"/>
            <a:ext cx="4025129" cy="1074911"/>
          </a:xfrm>
          <a:prstGeom prst="roundRect">
            <a:avLst>
              <a:gd name="adj" fmla="val 9946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lIns="704088" tIns="45720" rIns="91440" bIns="45720" anchor="ctr">
            <a:noAutofit/>
          </a:bodyPr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ko-KR" sz="1400" b="1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Copilot에 목적지 이름 제안을 요청할 </a:t>
            </a:r>
            <a:br>
              <a:rPr kumimoji="0" lang="en-US" altLang="ko-KR" sz="1400" b="1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</a:br>
            <a:r>
              <a:rPr kumimoji="0" lang="ko-KR" sz="1400" b="1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때 구체적인 세부 정보를 제공해야 하는 이유는 무엇인가요?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3763ECD7-9840-0821-4D12-037AFDAF4499}"/>
              </a:ext>
            </a:extLst>
          </p:cNvPr>
          <p:cNvSpPr txBox="1">
            <a:spLocks/>
          </p:cNvSpPr>
          <p:nvPr/>
        </p:nvSpPr>
        <p:spPr>
          <a:xfrm>
            <a:off x="5025537" y="1680364"/>
            <a:ext cx="6217170" cy="75918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ko-KR" sz="1200" b="0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길고 복잡한 이름을 생성하기 위해</a:t>
            </a:r>
          </a:p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ko-KR" sz="1200" b="0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동음이의어 또는 문화적인 참조가 포함된 이름을 생성하기 위해</a:t>
            </a:r>
          </a:p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ko-KR" sz="1200" b="0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목적지의 느낌과 핵심 정보가 정확히 반영된 이름을 생성하기 위해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0B9F397-0D1F-FD99-18E0-29DEF9559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/>
          <a:stretch/>
        </p:blipFill>
        <p:spPr>
          <a:xfrm>
            <a:off x="9036454" y="2327494"/>
            <a:ext cx="2428451" cy="442991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3D01E8B-93C8-FF06-BCB9-F1B1DAFE7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45357" y="2726035"/>
            <a:ext cx="6325618" cy="0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3_1">
            <a:extLst>
              <a:ext uri="{FF2B5EF4-FFF2-40B4-BE49-F238E27FC236}">
                <a16:creationId xmlns:a16="http://schemas.microsoft.com/office/drawing/2014/main" id="{58C9BA2C-AB15-C55C-BE38-CC75B7D3D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8263" y="3136332"/>
            <a:ext cx="11017250" cy="1463089"/>
          </a:xfrm>
          <a:prstGeom prst="roundRect">
            <a:avLst>
              <a:gd name="adj" fmla="val 1787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endParaRPr kumimoji="0" lang="en-IN" sz="1400" b="0" i="0" u="none" strike="noStrike" kern="1200" cap="none" spc="0" normalizeH="0" noProof="0">
              <a:ln>
                <a:noFill/>
              </a:ln>
              <a:solidFill>
                <a:srgbClr val="FF5C39"/>
              </a:solidFill>
              <a:effectLst/>
              <a:uLnTx/>
              <a:uFillTx/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1BB2AA1-1FB6-8A5C-8796-B6E94BC96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28870" y="3296719"/>
            <a:ext cx="10736036" cy="1171773"/>
          </a:xfrm>
          <a:prstGeom prst="roundRect">
            <a:avLst>
              <a:gd name="adj" fmla="val 14834"/>
            </a:avLst>
          </a:prstGeom>
          <a:solidFill>
            <a:srgbClr val="F4F3F5"/>
          </a:solidFill>
          <a:ln>
            <a:gradFill>
              <a:gsLst>
                <a:gs pos="0">
                  <a:srgbClr val="F4F3F5"/>
                </a:gs>
                <a:gs pos="55000">
                  <a:schemeClr val="bg1"/>
                </a:gs>
                <a:gs pos="100000">
                  <a:srgbClr val="F4F3F5"/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innerShdw blurRad="152400" dist="114300" dir="13500000">
              <a:schemeClr val="bg1">
                <a:lumMod val="50000"/>
                <a:alpha val="1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8B271D3-15AD-4CFA-A8F8-52FB4F22A4A1}"/>
              </a:ext>
            </a:extLst>
          </p:cNvPr>
          <p:cNvSpPr txBox="1">
            <a:spLocks/>
          </p:cNvSpPr>
          <p:nvPr/>
        </p:nvSpPr>
        <p:spPr>
          <a:xfrm>
            <a:off x="859800" y="3427649"/>
            <a:ext cx="4025129" cy="909913"/>
          </a:xfrm>
          <a:prstGeom prst="roundRect">
            <a:avLst>
              <a:gd name="adj" fmla="val 9946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lIns="704088" tIns="45720" rIns="91440" bIns="45720" anchor="ctr">
            <a:noAutofit/>
          </a:bodyPr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ko-KR" sz="1400" b="1" i="0" u="none" strike="noStrike" cap="none" normalizeH="0" noProof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Copilot에서 여러 형식으로 콘텐츠를 생성하는 기능을 사용할 때의 주요 이점은 무엇인가요?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6FBB5DD0-B279-38D3-3FD1-0A4540EEA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/>
          <a:stretch/>
        </p:blipFill>
        <p:spPr>
          <a:xfrm>
            <a:off x="9036454" y="4068363"/>
            <a:ext cx="2428451" cy="442991"/>
          </a:xfrm>
          <a:prstGeom prst="rect">
            <a:avLst/>
          </a:prstGeom>
        </p:spPr>
      </p:pic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A5B02665-1BB4-FDCE-A7B7-37F4BB4F92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023343" y="3410681"/>
            <a:ext cx="6384366" cy="94384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ko-KR" sz="1200" dirty="0">
                <a:latin typeface="Segoe UI" panose="020B0502040204020203" pitchFamily="34" charset="0"/>
                <a:ea typeface="Malgun Gothic" panose="020B0503020000020004" pitchFamily="34" charset="-127"/>
              </a:rPr>
              <a:t>Copilot이 채팅에 공유된 이미지를 이해할 수 있음</a:t>
            </a:r>
          </a:p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ko-KR" sz="1200" dirty="0">
                <a:latin typeface="Segoe UI" panose="020B0502040204020203" pitchFamily="34" charset="0"/>
                <a:ea typeface="Malgun Gothic" panose="020B0503020000020004" pitchFamily="34" charset="-127"/>
              </a:rPr>
              <a:t>Copilot이 채팅 기록을 토대로 하여 웹에서 웹 관련 콘텐츠를 검색할 수 있음</a:t>
            </a:r>
          </a:p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ko-KR" sz="1200" dirty="0">
                <a:latin typeface="Segoe UI" panose="020B0502040204020203" pitchFamily="34" charset="0"/>
                <a:ea typeface="Malgun Gothic" panose="020B0503020000020004" pitchFamily="34" charset="-127"/>
              </a:rPr>
              <a:t>Copilot이 브라우저 외부로 이동하지 않고도 채팅 내에서 작업을 </a:t>
            </a:r>
            <a:br>
              <a:rPr lang="en-US" altLang="ko-KR" sz="1200" dirty="0">
                <a:latin typeface="Segoe UI" panose="020B0502040204020203" pitchFamily="34" charset="0"/>
                <a:ea typeface="Malgun Gothic" panose="020B0503020000020004" pitchFamily="34" charset="-127"/>
              </a:rPr>
            </a:br>
            <a:r>
              <a:rPr lang="ko-KR" sz="1200" dirty="0">
                <a:latin typeface="Segoe UI" panose="020B0502040204020203" pitchFamily="34" charset="0"/>
                <a:ea typeface="Malgun Gothic" panose="020B0503020000020004" pitchFamily="34" charset="-127"/>
              </a:rPr>
              <a:t>수행할 수 있음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4B32D4-6CB6-5AC0-4959-627499FA8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45357" y="4468492"/>
            <a:ext cx="6325618" cy="0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3_1">
            <a:extLst>
              <a:ext uri="{FF2B5EF4-FFF2-40B4-BE49-F238E27FC236}">
                <a16:creationId xmlns:a16="http://schemas.microsoft.com/office/drawing/2014/main" id="{564F7B49-6396-0C75-77AA-49522F9B6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8263" y="4878790"/>
            <a:ext cx="11017250" cy="1623476"/>
          </a:xfrm>
          <a:prstGeom prst="roundRect">
            <a:avLst>
              <a:gd name="adj" fmla="val 1787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endParaRPr kumimoji="0" lang="en-IN" sz="1400" b="0" i="0" u="none" strike="noStrike" kern="1200" cap="none" spc="0" normalizeH="0" noProof="0">
              <a:ln>
                <a:noFill/>
              </a:ln>
              <a:solidFill>
                <a:srgbClr val="FF5C39"/>
              </a:solidFill>
              <a:effectLst/>
              <a:uLnTx/>
              <a:uFillTx/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B03D67B-39E5-18EA-7927-E86E1904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28870" y="5039177"/>
            <a:ext cx="10736036" cy="1332160"/>
          </a:xfrm>
          <a:prstGeom prst="roundRect">
            <a:avLst>
              <a:gd name="adj" fmla="val 14834"/>
            </a:avLst>
          </a:prstGeom>
          <a:solidFill>
            <a:srgbClr val="F4F3F5"/>
          </a:solidFill>
          <a:ln>
            <a:gradFill>
              <a:gsLst>
                <a:gs pos="0">
                  <a:srgbClr val="F4F3F5"/>
                </a:gs>
                <a:gs pos="55000">
                  <a:schemeClr val="bg1"/>
                </a:gs>
                <a:gs pos="100000">
                  <a:srgbClr val="F4F3F5"/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innerShdw blurRad="152400" dist="114300" dir="13500000">
              <a:schemeClr val="bg1">
                <a:lumMod val="50000"/>
                <a:alpha val="1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493840-9839-E7E0-31EB-4310B6968EB6}"/>
              </a:ext>
            </a:extLst>
          </p:cNvPr>
          <p:cNvSpPr txBox="1">
            <a:spLocks/>
          </p:cNvSpPr>
          <p:nvPr/>
        </p:nvSpPr>
        <p:spPr>
          <a:xfrm>
            <a:off x="859800" y="5167801"/>
            <a:ext cx="4025129" cy="1074911"/>
          </a:xfrm>
          <a:prstGeom prst="roundRect">
            <a:avLst>
              <a:gd name="adj" fmla="val 9946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lIns="704088" tIns="45720" rIns="91440" bIns="45720" anchor="ctr">
            <a:noAutofit/>
          </a:bodyPr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>
                <a:tab pos="2800350" algn="l"/>
              </a:tabLst>
              <a:defRPr/>
            </a:pPr>
            <a:r>
              <a:rPr kumimoji="0" lang="ko-KR" sz="1400" b="1" i="0" u="none" strike="noStrike" cap="none" normalizeH="0" noProof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Copilot을 사용하여 이미지 출력을 구체화하려면 어떻게 해야 하나요?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ADA5335-C7D0-9815-3C53-49C37A48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/>
          <a:stretch/>
        </p:blipFill>
        <p:spPr>
          <a:xfrm>
            <a:off x="9036454" y="5972796"/>
            <a:ext cx="2428451" cy="442991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8F85068-24ED-E570-C0D7-51719E2AB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45357" y="6371337"/>
            <a:ext cx="6325618" cy="0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61DDB122-A2F4-F9A1-02F0-75E32EC93C1E}"/>
              </a:ext>
            </a:extLst>
          </p:cNvPr>
          <p:cNvSpPr txBox="1">
            <a:spLocks/>
          </p:cNvSpPr>
          <p:nvPr/>
        </p:nvSpPr>
        <p:spPr>
          <a:xfrm>
            <a:off x="5025537" y="5325666"/>
            <a:ext cx="6217170" cy="75918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ko-KR" sz="1200">
                <a:latin typeface="Segoe UI" panose="020B0502040204020203" pitchFamily="34" charset="0"/>
                <a:ea typeface="Malgun Gothic" panose="020B0503020000020004" pitchFamily="34" charset="-127"/>
              </a:rPr>
              <a:t>상황 정보를 제공하지 않고 Copilot에 이미지 작성 요청</a:t>
            </a:r>
          </a:p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ko-KR" sz="1200">
                <a:latin typeface="Segoe UI" panose="020B0502040204020203" pitchFamily="34" charset="0"/>
                <a:ea typeface="Malgun Gothic" panose="020B0503020000020004" pitchFamily="34" charset="-127"/>
              </a:rPr>
              <a:t>프롬프트에 설명 한정자를 사용하고 더 많은 세부 정보가 포함된 이미지 프롬프트 작성</a:t>
            </a:r>
          </a:p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ko-KR" sz="1200">
                <a:latin typeface="Segoe UI" panose="020B0502040204020203" pitchFamily="34" charset="0"/>
                <a:ea typeface="Malgun Gothic" panose="020B0503020000020004" pitchFamily="34" charset="-127"/>
              </a:rPr>
              <a:t>Copilot에 무작위 이미지 생성 요청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AB56892-C000-8028-AB94-EE59B341D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68818" y="1809492"/>
            <a:ext cx="504382" cy="500924"/>
            <a:chOff x="547424" y="4293480"/>
            <a:chExt cx="640026" cy="65741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F200476-E88A-6497-A881-EE1C38C24D54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E1FCA17-F4BA-43BB-08EE-C542392BDCED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71" name="Rounded Rectangle 3_1">
                  <a:extLst>
                    <a:ext uri="{FF2B5EF4-FFF2-40B4-BE49-F238E27FC236}">
                      <a16:creationId xmlns:a16="http://schemas.microsoft.com/office/drawing/2014/main" id="{57E52704-F4E3-C07B-BCE6-C43BD066F1F0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72" name="Rounded Rectangle 3_1">
                  <a:extLst>
                    <a:ext uri="{FF2B5EF4-FFF2-40B4-BE49-F238E27FC236}">
                      <a16:creationId xmlns:a16="http://schemas.microsoft.com/office/drawing/2014/main" id="{FBC54FB6-31A4-5A2B-1283-C81A38DC5893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</p:grpSp>
          <p:sp>
            <p:nvSpPr>
              <p:cNvPr id="69" name="Rounded Rectangle 3_1">
                <a:extLst>
                  <a:ext uri="{FF2B5EF4-FFF2-40B4-BE49-F238E27FC236}">
                    <a16:creationId xmlns:a16="http://schemas.microsoft.com/office/drawing/2014/main" id="{52FE8936-63C9-C08A-6050-620EC74FB4B2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spc="0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  <p:sp>
            <p:nvSpPr>
              <p:cNvPr id="70" name="Rounded Rectangle 24_1">
                <a:extLst>
                  <a:ext uri="{FF2B5EF4-FFF2-40B4-BE49-F238E27FC236}">
                    <a16:creationId xmlns:a16="http://schemas.microsoft.com/office/drawing/2014/main" id="{346C1EF7-AD61-0B9E-A28F-661017C521F4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54874CD-6A1E-1CEC-AA57-0D701909D8C4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sz="2000" i="0" u="none" strike="noStrike" cap="none" normalizeH="0" noProof="0">
                  <a:ln>
                    <a:noFill/>
                  </a:ln>
                  <a:solidFill>
                    <a:srgbClr val="C73ECC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j-cs"/>
                </a:rPr>
                <a:t>1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97260F9-6DE8-4E8A-1C70-E8B1E23C0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68818" y="3632143"/>
            <a:ext cx="504382" cy="500924"/>
            <a:chOff x="547424" y="4293480"/>
            <a:chExt cx="640026" cy="657416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70808FA-EAAE-22F0-1A06-48B0D6C0FACC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33F6D596-0233-0393-C48C-7C06406DD939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79" name="Rounded Rectangle 3_1">
                  <a:extLst>
                    <a:ext uri="{FF2B5EF4-FFF2-40B4-BE49-F238E27FC236}">
                      <a16:creationId xmlns:a16="http://schemas.microsoft.com/office/drawing/2014/main" id="{28F6C224-BA72-F16B-1616-9AC23654C20D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80" name="Rounded Rectangle 3_1">
                  <a:extLst>
                    <a:ext uri="{FF2B5EF4-FFF2-40B4-BE49-F238E27FC236}">
                      <a16:creationId xmlns:a16="http://schemas.microsoft.com/office/drawing/2014/main" id="{98ABF773-5FE4-D59F-C6D1-61626AA593AA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</p:grpSp>
          <p:sp>
            <p:nvSpPr>
              <p:cNvPr id="77" name="Rounded Rectangle 3_1">
                <a:extLst>
                  <a:ext uri="{FF2B5EF4-FFF2-40B4-BE49-F238E27FC236}">
                    <a16:creationId xmlns:a16="http://schemas.microsoft.com/office/drawing/2014/main" id="{324711B3-4CB2-C3DE-28C4-4352F194801C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spc="0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  <p:sp>
            <p:nvSpPr>
              <p:cNvPr id="78" name="Rounded Rectangle 24_1">
                <a:extLst>
                  <a:ext uri="{FF2B5EF4-FFF2-40B4-BE49-F238E27FC236}">
                    <a16:creationId xmlns:a16="http://schemas.microsoft.com/office/drawing/2014/main" id="{7224BFF0-BC4E-A0AD-0276-1F5F315924E6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1B36AA4-A2C0-7B45-0C2F-E9ED65599FCA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sz="2000">
                  <a:solidFill>
                    <a:srgbClr val="C73ECC"/>
                  </a:solidFill>
                  <a:latin typeface="Segoe UI" panose="020B0502040204020203" pitchFamily="34" charset="0"/>
                  <a:ea typeface="Malgun Gothic" panose="020B0503020000020004" pitchFamily="34" charset="-127"/>
                  <a:cs typeface="+mj-cs"/>
                </a:rPr>
                <a:t>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52F33D0-EC66-8107-A09B-9F738B59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68818" y="5454794"/>
            <a:ext cx="504382" cy="500924"/>
            <a:chOff x="547424" y="4293480"/>
            <a:chExt cx="640026" cy="65741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ACD7204-BCAF-D770-AC99-80EE7D214AAC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9A3C748A-3124-0F44-78E7-D6B608583320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87" name="Rounded Rectangle 3_1">
                  <a:extLst>
                    <a:ext uri="{FF2B5EF4-FFF2-40B4-BE49-F238E27FC236}">
                      <a16:creationId xmlns:a16="http://schemas.microsoft.com/office/drawing/2014/main" id="{E8214AC8-C1AF-E46C-AFA2-7F0E0A536493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88" name="Rounded Rectangle 3_1">
                  <a:extLst>
                    <a:ext uri="{FF2B5EF4-FFF2-40B4-BE49-F238E27FC236}">
                      <a16:creationId xmlns:a16="http://schemas.microsoft.com/office/drawing/2014/main" id="{BAD822C0-A27F-5E02-A2AC-D2F5B057E331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</p:grpSp>
          <p:sp>
            <p:nvSpPr>
              <p:cNvPr id="85" name="Rounded Rectangle 3_1">
                <a:extLst>
                  <a:ext uri="{FF2B5EF4-FFF2-40B4-BE49-F238E27FC236}">
                    <a16:creationId xmlns:a16="http://schemas.microsoft.com/office/drawing/2014/main" id="{B5B05902-B0A6-9253-3CC2-92C5F63026EE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spc="0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  <p:sp>
            <p:nvSpPr>
              <p:cNvPr id="86" name="Rounded Rectangle 24_1">
                <a:extLst>
                  <a:ext uri="{FF2B5EF4-FFF2-40B4-BE49-F238E27FC236}">
                    <a16:creationId xmlns:a16="http://schemas.microsoft.com/office/drawing/2014/main" id="{EA4358F6-6BCA-7108-BF10-418CD0E47C67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071FFD5-D69F-FB44-0D94-33FA73483EF4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sz="2000">
                  <a:solidFill>
                    <a:srgbClr val="C73ECC"/>
                  </a:solidFill>
                  <a:latin typeface="Segoe UI" panose="020B0502040204020203" pitchFamily="34" charset="0"/>
                  <a:ea typeface="Malgun Gothic" panose="020B0503020000020004" pitchFamily="34" charset="-127"/>
                  <a:cs typeface="+mj-cs"/>
                </a:rPr>
                <a:t>3</a:t>
              </a:r>
            </a:p>
          </p:txBody>
        </p:sp>
      </p:grpSp>
      <p:grpSp>
        <p:nvGrpSpPr>
          <p:cNvPr id="100" name="Graphic 98">
            <a:extLst>
              <a:ext uri="{FF2B5EF4-FFF2-40B4-BE49-F238E27FC236}">
                <a16:creationId xmlns:a16="http://schemas.microsoft.com/office/drawing/2014/main" id="{BF6CB0B8-1828-183E-8C38-E19DE1D05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97704" y="2238523"/>
            <a:ext cx="217234" cy="157702"/>
            <a:chOff x="-5493484" y="3293434"/>
            <a:chExt cx="4667181" cy="3388166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FC5E063-3EBE-4E1B-DFB9-203154CB9E5D}"/>
                </a:ext>
              </a:extLst>
            </p:cNvPr>
            <p:cNvSpPr/>
            <p:nvPr/>
          </p:nvSpPr>
          <p:spPr>
            <a:xfrm>
              <a:off x="-5493484" y="3293520"/>
              <a:ext cx="4667107" cy="3388080"/>
            </a:xfrm>
            <a:custGeom>
              <a:avLst/>
              <a:gdLst>
                <a:gd name="connsiteX0" fmla="*/ 926430 w 4667107"/>
                <a:gd name="connsiteY0" fmla="*/ 1182424 h 3388080"/>
                <a:gd name="connsiteX1" fmla="*/ 542544 w 4667107"/>
                <a:gd name="connsiteY1" fmla="*/ 1023223 h 3388080"/>
                <a:gd name="connsiteX2" fmla="*/ 159020 w 4667107"/>
                <a:gd name="connsiteY2" fmla="*/ 1182424 h 3388080"/>
                <a:gd name="connsiteX3" fmla="*/ 159020 w 4667107"/>
                <a:gd name="connsiteY3" fmla="*/ 1949844 h 3388080"/>
                <a:gd name="connsiteX4" fmla="*/ 1438056 w 4667107"/>
                <a:gd name="connsiteY4" fmla="*/ 3229242 h 3388080"/>
                <a:gd name="connsiteX5" fmla="*/ 1821942 w 4667107"/>
                <a:gd name="connsiteY5" fmla="*/ 3388081 h 3388080"/>
                <a:gd name="connsiteX6" fmla="*/ 2205466 w 4667107"/>
                <a:gd name="connsiteY6" fmla="*/ 3229242 h 3388080"/>
                <a:gd name="connsiteX7" fmla="*/ 4508087 w 4667107"/>
                <a:gd name="connsiteY7" fmla="*/ 926621 h 3388080"/>
                <a:gd name="connsiteX8" fmla="*/ 4508087 w 4667107"/>
                <a:gd name="connsiteY8" fmla="*/ 158839 h 3388080"/>
                <a:gd name="connsiteX9" fmla="*/ 4124563 w 4667107"/>
                <a:gd name="connsiteY9" fmla="*/ 0 h 3388080"/>
                <a:gd name="connsiteX10" fmla="*/ 3740677 w 4667107"/>
                <a:gd name="connsiteY10" fmla="*/ 158839 h 3388080"/>
                <a:gd name="connsiteX11" fmla="*/ 1949663 w 4667107"/>
                <a:gd name="connsiteY11" fmla="*/ 1949844 h 3388080"/>
                <a:gd name="connsiteX12" fmla="*/ 1821942 w 4667107"/>
                <a:gd name="connsiteY12" fmla="*/ 2002670 h 3388080"/>
                <a:gd name="connsiteX13" fmla="*/ 1693859 w 4667107"/>
                <a:gd name="connsiteY13" fmla="*/ 1949844 h 3388080"/>
                <a:gd name="connsiteX14" fmla="*/ 926430 w 4667107"/>
                <a:gd name="connsiteY14" fmla="*/ 1182424 h 338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67107" h="3388080">
                  <a:moveTo>
                    <a:pt x="926430" y="1182424"/>
                  </a:moveTo>
                  <a:cubicBezTo>
                    <a:pt x="824760" y="1080392"/>
                    <a:pt x="686543" y="1023223"/>
                    <a:pt x="542544" y="1023223"/>
                  </a:cubicBezTo>
                  <a:cubicBezTo>
                    <a:pt x="398536" y="1023223"/>
                    <a:pt x="260690" y="1080392"/>
                    <a:pt x="159020" y="1182424"/>
                  </a:cubicBezTo>
                  <a:cubicBezTo>
                    <a:pt x="-53007" y="1394451"/>
                    <a:pt x="-53007" y="1737817"/>
                    <a:pt x="159020" y="1949844"/>
                  </a:cubicBezTo>
                  <a:cubicBezTo>
                    <a:pt x="524456" y="2315642"/>
                    <a:pt x="1072248" y="2863434"/>
                    <a:pt x="1438056" y="3229242"/>
                  </a:cubicBezTo>
                  <a:cubicBezTo>
                    <a:pt x="1539726" y="3330912"/>
                    <a:pt x="1677943" y="3388081"/>
                    <a:pt x="1821942" y="3388081"/>
                  </a:cubicBezTo>
                  <a:cubicBezTo>
                    <a:pt x="1965951" y="3388081"/>
                    <a:pt x="2103796" y="3330912"/>
                    <a:pt x="2205466" y="3229242"/>
                  </a:cubicBezTo>
                  <a:cubicBezTo>
                    <a:pt x="2795597" y="2639111"/>
                    <a:pt x="3918318" y="1516390"/>
                    <a:pt x="4508087" y="926621"/>
                  </a:cubicBezTo>
                  <a:cubicBezTo>
                    <a:pt x="4720114" y="714594"/>
                    <a:pt x="4720114" y="370865"/>
                    <a:pt x="4508087" y="158839"/>
                  </a:cubicBezTo>
                  <a:cubicBezTo>
                    <a:pt x="4406418" y="57169"/>
                    <a:pt x="4268200" y="0"/>
                    <a:pt x="4124563" y="0"/>
                  </a:cubicBezTo>
                  <a:cubicBezTo>
                    <a:pt x="3980555" y="0"/>
                    <a:pt x="3842347" y="57169"/>
                    <a:pt x="3740677" y="158839"/>
                  </a:cubicBezTo>
                  <a:cubicBezTo>
                    <a:pt x="3212049" y="687457"/>
                    <a:pt x="2287238" y="1612268"/>
                    <a:pt x="1949663" y="1949844"/>
                  </a:cubicBezTo>
                  <a:cubicBezTo>
                    <a:pt x="1915649" y="1983858"/>
                    <a:pt x="1869700" y="2002670"/>
                    <a:pt x="1821942" y="2002670"/>
                  </a:cubicBezTo>
                  <a:cubicBezTo>
                    <a:pt x="1773822" y="2002670"/>
                    <a:pt x="1727873" y="1983858"/>
                    <a:pt x="1693859" y="1949844"/>
                  </a:cubicBezTo>
                  <a:cubicBezTo>
                    <a:pt x="1516199" y="1772193"/>
                    <a:pt x="1187310" y="1443304"/>
                    <a:pt x="926430" y="1182424"/>
                  </a:cubicBezTo>
                  <a:close/>
                </a:path>
              </a:pathLst>
            </a:custGeom>
            <a:solidFill>
              <a:srgbClr val="66BB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egoe UI" panose="020B0502040204020203" pitchFamily="34" charset="0"/>
                <a:ea typeface="Malgun Gothic" panose="020B0503020000020004" pitchFamily="34" charset="-127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C69CB1C-20F0-0C98-CBBD-F668245B5F27}"/>
                </a:ext>
              </a:extLst>
            </p:cNvPr>
            <p:cNvSpPr/>
            <p:nvPr/>
          </p:nvSpPr>
          <p:spPr>
            <a:xfrm>
              <a:off x="-3776422" y="3293434"/>
              <a:ext cx="2950119" cy="3388137"/>
            </a:xfrm>
            <a:custGeom>
              <a:avLst/>
              <a:gdLst>
                <a:gd name="connsiteX0" fmla="*/ 2302555 w 2950119"/>
                <a:gd name="connsiteY0" fmla="*/ 10211 h 3388137"/>
                <a:gd name="connsiteX1" fmla="*/ 2581589 w 2950119"/>
                <a:gd name="connsiteY1" fmla="*/ 159001 h 3388137"/>
                <a:gd name="connsiteX2" fmla="*/ 2581656 w 2950119"/>
                <a:gd name="connsiteY2" fmla="*/ 159068 h 3388137"/>
                <a:gd name="connsiteX3" fmla="*/ 2581609 w 2950119"/>
                <a:gd name="connsiteY3" fmla="*/ 926564 h 3388137"/>
                <a:gd name="connsiteX4" fmla="*/ 278987 w 2950119"/>
                <a:gd name="connsiteY4" fmla="*/ 3229175 h 3388137"/>
                <a:gd name="connsiteX5" fmla="*/ 0 w 2950119"/>
                <a:gd name="connsiteY5" fmla="*/ 3377927 h 3388137"/>
                <a:gd name="connsiteX6" fmla="*/ 104765 w 2950119"/>
                <a:gd name="connsiteY6" fmla="*/ 3388138 h 3388137"/>
                <a:gd name="connsiteX7" fmla="*/ 488537 w 2950119"/>
                <a:gd name="connsiteY7" fmla="*/ 3229175 h 3388137"/>
                <a:gd name="connsiteX8" fmla="*/ 2791159 w 2950119"/>
                <a:gd name="connsiteY8" fmla="*/ 926564 h 3388137"/>
                <a:gd name="connsiteX9" fmla="*/ 2791206 w 2950119"/>
                <a:gd name="connsiteY9" fmla="*/ 159068 h 3388137"/>
                <a:gd name="connsiteX10" fmla="*/ 2791139 w 2950119"/>
                <a:gd name="connsiteY10" fmla="*/ 159001 h 3388137"/>
                <a:gd name="connsiteX11" fmla="*/ 2407358 w 2950119"/>
                <a:gd name="connsiteY11" fmla="*/ 0 h 3388137"/>
                <a:gd name="connsiteX12" fmla="*/ 2302555 w 2950119"/>
                <a:gd name="connsiteY12" fmla="*/ 10211 h 338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0119" h="3388137">
                  <a:moveTo>
                    <a:pt x="2302555" y="10211"/>
                  </a:moveTo>
                  <a:cubicBezTo>
                    <a:pt x="2407510" y="30861"/>
                    <a:pt x="2504856" y="82258"/>
                    <a:pt x="2581589" y="159001"/>
                  </a:cubicBezTo>
                  <a:cubicBezTo>
                    <a:pt x="2581609" y="159020"/>
                    <a:pt x="2581627" y="159049"/>
                    <a:pt x="2581656" y="159068"/>
                  </a:cubicBezTo>
                  <a:cubicBezTo>
                    <a:pt x="2793559" y="371027"/>
                    <a:pt x="2793540" y="714632"/>
                    <a:pt x="2581609" y="926564"/>
                  </a:cubicBezTo>
                  <a:cubicBezTo>
                    <a:pt x="1991773" y="1516399"/>
                    <a:pt x="868851" y="2639321"/>
                    <a:pt x="278987" y="3229175"/>
                  </a:cubicBezTo>
                  <a:cubicBezTo>
                    <a:pt x="202263" y="3305899"/>
                    <a:pt x="104937" y="3357286"/>
                    <a:pt x="0" y="3377927"/>
                  </a:cubicBezTo>
                  <a:cubicBezTo>
                    <a:pt x="34271" y="3384671"/>
                    <a:pt x="69342" y="3388138"/>
                    <a:pt x="104765" y="3388138"/>
                  </a:cubicBezTo>
                  <a:cubicBezTo>
                    <a:pt x="248707" y="3388138"/>
                    <a:pt x="386753" y="3330959"/>
                    <a:pt x="488537" y="3229175"/>
                  </a:cubicBezTo>
                  <a:cubicBezTo>
                    <a:pt x="1078401" y="2639321"/>
                    <a:pt x="2201323" y="1516399"/>
                    <a:pt x="2791159" y="926564"/>
                  </a:cubicBezTo>
                  <a:cubicBezTo>
                    <a:pt x="3003090" y="714632"/>
                    <a:pt x="3003109" y="371027"/>
                    <a:pt x="2791206" y="159068"/>
                  </a:cubicBezTo>
                  <a:cubicBezTo>
                    <a:pt x="2791177" y="159049"/>
                    <a:pt x="2791159" y="159020"/>
                    <a:pt x="2791139" y="159001"/>
                  </a:cubicBezTo>
                  <a:cubicBezTo>
                    <a:pt x="2689355" y="57198"/>
                    <a:pt x="2551310" y="10"/>
                    <a:pt x="2407358" y="0"/>
                  </a:cubicBezTo>
                  <a:cubicBezTo>
                    <a:pt x="2371916" y="0"/>
                    <a:pt x="2336835" y="3458"/>
                    <a:pt x="2302555" y="10211"/>
                  </a:cubicBezTo>
                  <a:close/>
                </a:path>
              </a:pathLst>
            </a:custGeom>
            <a:solidFill>
              <a:srgbClr val="4CA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egoe UI" panose="020B0502040204020203" pitchFamily="34" charset="0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04" name="Graphic 98">
            <a:extLst>
              <a:ext uri="{FF2B5EF4-FFF2-40B4-BE49-F238E27FC236}">
                <a16:creationId xmlns:a16="http://schemas.microsoft.com/office/drawing/2014/main" id="{6CE8A65D-2507-7CFA-C541-E7F2A356A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97704" y="3411329"/>
            <a:ext cx="217234" cy="157702"/>
            <a:chOff x="-5493484" y="3293434"/>
            <a:chExt cx="4667181" cy="3388166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8A5C8C6-78E6-D6AC-8D01-19CEBAFC8DB6}"/>
                </a:ext>
              </a:extLst>
            </p:cNvPr>
            <p:cNvSpPr/>
            <p:nvPr/>
          </p:nvSpPr>
          <p:spPr>
            <a:xfrm>
              <a:off x="-5493484" y="3293520"/>
              <a:ext cx="4667107" cy="3388080"/>
            </a:xfrm>
            <a:custGeom>
              <a:avLst/>
              <a:gdLst>
                <a:gd name="connsiteX0" fmla="*/ 926430 w 4667107"/>
                <a:gd name="connsiteY0" fmla="*/ 1182424 h 3388080"/>
                <a:gd name="connsiteX1" fmla="*/ 542544 w 4667107"/>
                <a:gd name="connsiteY1" fmla="*/ 1023223 h 3388080"/>
                <a:gd name="connsiteX2" fmla="*/ 159020 w 4667107"/>
                <a:gd name="connsiteY2" fmla="*/ 1182424 h 3388080"/>
                <a:gd name="connsiteX3" fmla="*/ 159020 w 4667107"/>
                <a:gd name="connsiteY3" fmla="*/ 1949844 h 3388080"/>
                <a:gd name="connsiteX4" fmla="*/ 1438056 w 4667107"/>
                <a:gd name="connsiteY4" fmla="*/ 3229242 h 3388080"/>
                <a:gd name="connsiteX5" fmla="*/ 1821942 w 4667107"/>
                <a:gd name="connsiteY5" fmla="*/ 3388081 h 3388080"/>
                <a:gd name="connsiteX6" fmla="*/ 2205466 w 4667107"/>
                <a:gd name="connsiteY6" fmla="*/ 3229242 h 3388080"/>
                <a:gd name="connsiteX7" fmla="*/ 4508087 w 4667107"/>
                <a:gd name="connsiteY7" fmla="*/ 926621 h 3388080"/>
                <a:gd name="connsiteX8" fmla="*/ 4508087 w 4667107"/>
                <a:gd name="connsiteY8" fmla="*/ 158839 h 3388080"/>
                <a:gd name="connsiteX9" fmla="*/ 4124563 w 4667107"/>
                <a:gd name="connsiteY9" fmla="*/ 0 h 3388080"/>
                <a:gd name="connsiteX10" fmla="*/ 3740677 w 4667107"/>
                <a:gd name="connsiteY10" fmla="*/ 158839 h 3388080"/>
                <a:gd name="connsiteX11" fmla="*/ 1949663 w 4667107"/>
                <a:gd name="connsiteY11" fmla="*/ 1949844 h 3388080"/>
                <a:gd name="connsiteX12" fmla="*/ 1821942 w 4667107"/>
                <a:gd name="connsiteY12" fmla="*/ 2002670 h 3388080"/>
                <a:gd name="connsiteX13" fmla="*/ 1693859 w 4667107"/>
                <a:gd name="connsiteY13" fmla="*/ 1949844 h 3388080"/>
                <a:gd name="connsiteX14" fmla="*/ 926430 w 4667107"/>
                <a:gd name="connsiteY14" fmla="*/ 1182424 h 338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67107" h="3388080">
                  <a:moveTo>
                    <a:pt x="926430" y="1182424"/>
                  </a:moveTo>
                  <a:cubicBezTo>
                    <a:pt x="824760" y="1080392"/>
                    <a:pt x="686543" y="1023223"/>
                    <a:pt x="542544" y="1023223"/>
                  </a:cubicBezTo>
                  <a:cubicBezTo>
                    <a:pt x="398536" y="1023223"/>
                    <a:pt x="260690" y="1080392"/>
                    <a:pt x="159020" y="1182424"/>
                  </a:cubicBezTo>
                  <a:cubicBezTo>
                    <a:pt x="-53007" y="1394451"/>
                    <a:pt x="-53007" y="1737817"/>
                    <a:pt x="159020" y="1949844"/>
                  </a:cubicBezTo>
                  <a:cubicBezTo>
                    <a:pt x="524456" y="2315642"/>
                    <a:pt x="1072248" y="2863434"/>
                    <a:pt x="1438056" y="3229242"/>
                  </a:cubicBezTo>
                  <a:cubicBezTo>
                    <a:pt x="1539726" y="3330912"/>
                    <a:pt x="1677943" y="3388081"/>
                    <a:pt x="1821942" y="3388081"/>
                  </a:cubicBezTo>
                  <a:cubicBezTo>
                    <a:pt x="1965951" y="3388081"/>
                    <a:pt x="2103796" y="3330912"/>
                    <a:pt x="2205466" y="3229242"/>
                  </a:cubicBezTo>
                  <a:cubicBezTo>
                    <a:pt x="2795597" y="2639111"/>
                    <a:pt x="3918318" y="1516390"/>
                    <a:pt x="4508087" y="926621"/>
                  </a:cubicBezTo>
                  <a:cubicBezTo>
                    <a:pt x="4720114" y="714594"/>
                    <a:pt x="4720114" y="370865"/>
                    <a:pt x="4508087" y="158839"/>
                  </a:cubicBezTo>
                  <a:cubicBezTo>
                    <a:pt x="4406418" y="57169"/>
                    <a:pt x="4268200" y="0"/>
                    <a:pt x="4124563" y="0"/>
                  </a:cubicBezTo>
                  <a:cubicBezTo>
                    <a:pt x="3980555" y="0"/>
                    <a:pt x="3842347" y="57169"/>
                    <a:pt x="3740677" y="158839"/>
                  </a:cubicBezTo>
                  <a:cubicBezTo>
                    <a:pt x="3212049" y="687457"/>
                    <a:pt x="2287238" y="1612268"/>
                    <a:pt x="1949663" y="1949844"/>
                  </a:cubicBezTo>
                  <a:cubicBezTo>
                    <a:pt x="1915649" y="1983858"/>
                    <a:pt x="1869700" y="2002670"/>
                    <a:pt x="1821942" y="2002670"/>
                  </a:cubicBezTo>
                  <a:cubicBezTo>
                    <a:pt x="1773822" y="2002670"/>
                    <a:pt x="1727873" y="1983858"/>
                    <a:pt x="1693859" y="1949844"/>
                  </a:cubicBezTo>
                  <a:cubicBezTo>
                    <a:pt x="1516199" y="1772193"/>
                    <a:pt x="1187310" y="1443304"/>
                    <a:pt x="926430" y="1182424"/>
                  </a:cubicBezTo>
                  <a:close/>
                </a:path>
              </a:pathLst>
            </a:custGeom>
            <a:solidFill>
              <a:srgbClr val="66BB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egoe UI" panose="020B0502040204020203" pitchFamily="34" charset="0"/>
                <a:ea typeface="Malgun Gothic" panose="020B0503020000020004" pitchFamily="34" charset="-127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58C6582-A838-446C-8E7B-A6BC508CBA1F}"/>
                </a:ext>
              </a:extLst>
            </p:cNvPr>
            <p:cNvSpPr/>
            <p:nvPr/>
          </p:nvSpPr>
          <p:spPr>
            <a:xfrm>
              <a:off x="-3776422" y="3293434"/>
              <a:ext cx="2950119" cy="3388137"/>
            </a:xfrm>
            <a:custGeom>
              <a:avLst/>
              <a:gdLst>
                <a:gd name="connsiteX0" fmla="*/ 2302555 w 2950119"/>
                <a:gd name="connsiteY0" fmla="*/ 10211 h 3388137"/>
                <a:gd name="connsiteX1" fmla="*/ 2581589 w 2950119"/>
                <a:gd name="connsiteY1" fmla="*/ 159001 h 3388137"/>
                <a:gd name="connsiteX2" fmla="*/ 2581656 w 2950119"/>
                <a:gd name="connsiteY2" fmla="*/ 159068 h 3388137"/>
                <a:gd name="connsiteX3" fmla="*/ 2581609 w 2950119"/>
                <a:gd name="connsiteY3" fmla="*/ 926564 h 3388137"/>
                <a:gd name="connsiteX4" fmla="*/ 278987 w 2950119"/>
                <a:gd name="connsiteY4" fmla="*/ 3229175 h 3388137"/>
                <a:gd name="connsiteX5" fmla="*/ 0 w 2950119"/>
                <a:gd name="connsiteY5" fmla="*/ 3377927 h 3388137"/>
                <a:gd name="connsiteX6" fmla="*/ 104765 w 2950119"/>
                <a:gd name="connsiteY6" fmla="*/ 3388138 h 3388137"/>
                <a:gd name="connsiteX7" fmla="*/ 488537 w 2950119"/>
                <a:gd name="connsiteY7" fmla="*/ 3229175 h 3388137"/>
                <a:gd name="connsiteX8" fmla="*/ 2791159 w 2950119"/>
                <a:gd name="connsiteY8" fmla="*/ 926564 h 3388137"/>
                <a:gd name="connsiteX9" fmla="*/ 2791206 w 2950119"/>
                <a:gd name="connsiteY9" fmla="*/ 159068 h 3388137"/>
                <a:gd name="connsiteX10" fmla="*/ 2791139 w 2950119"/>
                <a:gd name="connsiteY10" fmla="*/ 159001 h 3388137"/>
                <a:gd name="connsiteX11" fmla="*/ 2407358 w 2950119"/>
                <a:gd name="connsiteY11" fmla="*/ 0 h 3388137"/>
                <a:gd name="connsiteX12" fmla="*/ 2302555 w 2950119"/>
                <a:gd name="connsiteY12" fmla="*/ 10211 h 338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0119" h="3388137">
                  <a:moveTo>
                    <a:pt x="2302555" y="10211"/>
                  </a:moveTo>
                  <a:cubicBezTo>
                    <a:pt x="2407510" y="30861"/>
                    <a:pt x="2504856" y="82258"/>
                    <a:pt x="2581589" y="159001"/>
                  </a:cubicBezTo>
                  <a:cubicBezTo>
                    <a:pt x="2581609" y="159020"/>
                    <a:pt x="2581627" y="159049"/>
                    <a:pt x="2581656" y="159068"/>
                  </a:cubicBezTo>
                  <a:cubicBezTo>
                    <a:pt x="2793559" y="371027"/>
                    <a:pt x="2793540" y="714632"/>
                    <a:pt x="2581609" y="926564"/>
                  </a:cubicBezTo>
                  <a:cubicBezTo>
                    <a:pt x="1991773" y="1516399"/>
                    <a:pt x="868851" y="2639321"/>
                    <a:pt x="278987" y="3229175"/>
                  </a:cubicBezTo>
                  <a:cubicBezTo>
                    <a:pt x="202263" y="3305899"/>
                    <a:pt x="104937" y="3357286"/>
                    <a:pt x="0" y="3377927"/>
                  </a:cubicBezTo>
                  <a:cubicBezTo>
                    <a:pt x="34271" y="3384671"/>
                    <a:pt x="69342" y="3388138"/>
                    <a:pt x="104765" y="3388138"/>
                  </a:cubicBezTo>
                  <a:cubicBezTo>
                    <a:pt x="248707" y="3388138"/>
                    <a:pt x="386753" y="3330959"/>
                    <a:pt x="488537" y="3229175"/>
                  </a:cubicBezTo>
                  <a:cubicBezTo>
                    <a:pt x="1078401" y="2639321"/>
                    <a:pt x="2201323" y="1516399"/>
                    <a:pt x="2791159" y="926564"/>
                  </a:cubicBezTo>
                  <a:cubicBezTo>
                    <a:pt x="3003090" y="714632"/>
                    <a:pt x="3003109" y="371027"/>
                    <a:pt x="2791206" y="159068"/>
                  </a:cubicBezTo>
                  <a:cubicBezTo>
                    <a:pt x="2791177" y="159049"/>
                    <a:pt x="2791159" y="159020"/>
                    <a:pt x="2791139" y="159001"/>
                  </a:cubicBezTo>
                  <a:cubicBezTo>
                    <a:pt x="2689355" y="57198"/>
                    <a:pt x="2551310" y="10"/>
                    <a:pt x="2407358" y="0"/>
                  </a:cubicBezTo>
                  <a:cubicBezTo>
                    <a:pt x="2371916" y="0"/>
                    <a:pt x="2336835" y="3458"/>
                    <a:pt x="2302555" y="10211"/>
                  </a:cubicBezTo>
                  <a:close/>
                </a:path>
              </a:pathLst>
            </a:custGeom>
            <a:solidFill>
              <a:srgbClr val="4CA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egoe UI" panose="020B0502040204020203" pitchFamily="34" charset="0"/>
                <a:ea typeface="Malgun Gothic" panose="020B0503020000020004" pitchFamily="34" charset="-127"/>
              </a:endParaRPr>
            </a:p>
          </p:txBody>
        </p:sp>
      </p:grpSp>
      <p:grpSp>
        <p:nvGrpSpPr>
          <p:cNvPr id="107" name="Graphic 98">
            <a:extLst>
              <a:ext uri="{FF2B5EF4-FFF2-40B4-BE49-F238E27FC236}">
                <a16:creationId xmlns:a16="http://schemas.microsoft.com/office/drawing/2014/main" id="{04D76AA2-9955-CC66-851A-5282E9210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97704" y="5556229"/>
            <a:ext cx="217234" cy="157702"/>
            <a:chOff x="-5493484" y="3293434"/>
            <a:chExt cx="4667181" cy="3388166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75E58A9-D9ED-BDB2-D50E-C50D2669E9D6}"/>
                </a:ext>
              </a:extLst>
            </p:cNvPr>
            <p:cNvSpPr/>
            <p:nvPr/>
          </p:nvSpPr>
          <p:spPr>
            <a:xfrm>
              <a:off x="-5493484" y="3293520"/>
              <a:ext cx="4667107" cy="3388080"/>
            </a:xfrm>
            <a:custGeom>
              <a:avLst/>
              <a:gdLst>
                <a:gd name="connsiteX0" fmla="*/ 926430 w 4667107"/>
                <a:gd name="connsiteY0" fmla="*/ 1182424 h 3388080"/>
                <a:gd name="connsiteX1" fmla="*/ 542544 w 4667107"/>
                <a:gd name="connsiteY1" fmla="*/ 1023223 h 3388080"/>
                <a:gd name="connsiteX2" fmla="*/ 159020 w 4667107"/>
                <a:gd name="connsiteY2" fmla="*/ 1182424 h 3388080"/>
                <a:gd name="connsiteX3" fmla="*/ 159020 w 4667107"/>
                <a:gd name="connsiteY3" fmla="*/ 1949844 h 3388080"/>
                <a:gd name="connsiteX4" fmla="*/ 1438056 w 4667107"/>
                <a:gd name="connsiteY4" fmla="*/ 3229242 h 3388080"/>
                <a:gd name="connsiteX5" fmla="*/ 1821942 w 4667107"/>
                <a:gd name="connsiteY5" fmla="*/ 3388081 h 3388080"/>
                <a:gd name="connsiteX6" fmla="*/ 2205466 w 4667107"/>
                <a:gd name="connsiteY6" fmla="*/ 3229242 h 3388080"/>
                <a:gd name="connsiteX7" fmla="*/ 4508087 w 4667107"/>
                <a:gd name="connsiteY7" fmla="*/ 926621 h 3388080"/>
                <a:gd name="connsiteX8" fmla="*/ 4508087 w 4667107"/>
                <a:gd name="connsiteY8" fmla="*/ 158839 h 3388080"/>
                <a:gd name="connsiteX9" fmla="*/ 4124563 w 4667107"/>
                <a:gd name="connsiteY9" fmla="*/ 0 h 3388080"/>
                <a:gd name="connsiteX10" fmla="*/ 3740677 w 4667107"/>
                <a:gd name="connsiteY10" fmla="*/ 158839 h 3388080"/>
                <a:gd name="connsiteX11" fmla="*/ 1949663 w 4667107"/>
                <a:gd name="connsiteY11" fmla="*/ 1949844 h 3388080"/>
                <a:gd name="connsiteX12" fmla="*/ 1821942 w 4667107"/>
                <a:gd name="connsiteY12" fmla="*/ 2002670 h 3388080"/>
                <a:gd name="connsiteX13" fmla="*/ 1693859 w 4667107"/>
                <a:gd name="connsiteY13" fmla="*/ 1949844 h 3388080"/>
                <a:gd name="connsiteX14" fmla="*/ 926430 w 4667107"/>
                <a:gd name="connsiteY14" fmla="*/ 1182424 h 338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67107" h="3388080">
                  <a:moveTo>
                    <a:pt x="926430" y="1182424"/>
                  </a:moveTo>
                  <a:cubicBezTo>
                    <a:pt x="824760" y="1080392"/>
                    <a:pt x="686543" y="1023223"/>
                    <a:pt x="542544" y="1023223"/>
                  </a:cubicBezTo>
                  <a:cubicBezTo>
                    <a:pt x="398536" y="1023223"/>
                    <a:pt x="260690" y="1080392"/>
                    <a:pt x="159020" y="1182424"/>
                  </a:cubicBezTo>
                  <a:cubicBezTo>
                    <a:pt x="-53007" y="1394451"/>
                    <a:pt x="-53007" y="1737817"/>
                    <a:pt x="159020" y="1949844"/>
                  </a:cubicBezTo>
                  <a:cubicBezTo>
                    <a:pt x="524456" y="2315642"/>
                    <a:pt x="1072248" y="2863434"/>
                    <a:pt x="1438056" y="3229242"/>
                  </a:cubicBezTo>
                  <a:cubicBezTo>
                    <a:pt x="1539726" y="3330912"/>
                    <a:pt x="1677943" y="3388081"/>
                    <a:pt x="1821942" y="3388081"/>
                  </a:cubicBezTo>
                  <a:cubicBezTo>
                    <a:pt x="1965951" y="3388081"/>
                    <a:pt x="2103796" y="3330912"/>
                    <a:pt x="2205466" y="3229242"/>
                  </a:cubicBezTo>
                  <a:cubicBezTo>
                    <a:pt x="2795597" y="2639111"/>
                    <a:pt x="3918318" y="1516390"/>
                    <a:pt x="4508087" y="926621"/>
                  </a:cubicBezTo>
                  <a:cubicBezTo>
                    <a:pt x="4720114" y="714594"/>
                    <a:pt x="4720114" y="370865"/>
                    <a:pt x="4508087" y="158839"/>
                  </a:cubicBezTo>
                  <a:cubicBezTo>
                    <a:pt x="4406418" y="57169"/>
                    <a:pt x="4268200" y="0"/>
                    <a:pt x="4124563" y="0"/>
                  </a:cubicBezTo>
                  <a:cubicBezTo>
                    <a:pt x="3980555" y="0"/>
                    <a:pt x="3842347" y="57169"/>
                    <a:pt x="3740677" y="158839"/>
                  </a:cubicBezTo>
                  <a:cubicBezTo>
                    <a:pt x="3212049" y="687457"/>
                    <a:pt x="2287238" y="1612268"/>
                    <a:pt x="1949663" y="1949844"/>
                  </a:cubicBezTo>
                  <a:cubicBezTo>
                    <a:pt x="1915649" y="1983858"/>
                    <a:pt x="1869700" y="2002670"/>
                    <a:pt x="1821942" y="2002670"/>
                  </a:cubicBezTo>
                  <a:cubicBezTo>
                    <a:pt x="1773822" y="2002670"/>
                    <a:pt x="1727873" y="1983858"/>
                    <a:pt x="1693859" y="1949844"/>
                  </a:cubicBezTo>
                  <a:cubicBezTo>
                    <a:pt x="1516199" y="1772193"/>
                    <a:pt x="1187310" y="1443304"/>
                    <a:pt x="926430" y="1182424"/>
                  </a:cubicBezTo>
                  <a:close/>
                </a:path>
              </a:pathLst>
            </a:custGeom>
            <a:solidFill>
              <a:srgbClr val="66BB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egoe UI" panose="020B0502040204020203" pitchFamily="34" charset="0"/>
                <a:ea typeface="Malgun Gothic" panose="020B0503020000020004" pitchFamily="34" charset="-127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4A26EB9-F6D7-051D-EEC5-D1AF613D7C49}"/>
                </a:ext>
              </a:extLst>
            </p:cNvPr>
            <p:cNvSpPr/>
            <p:nvPr/>
          </p:nvSpPr>
          <p:spPr>
            <a:xfrm>
              <a:off x="-3776422" y="3293434"/>
              <a:ext cx="2950119" cy="3388137"/>
            </a:xfrm>
            <a:custGeom>
              <a:avLst/>
              <a:gdLst>
                <a:gd name="connsiteX0" fmla="*/ 2302555 w 2950119"/>
                <a:gd name="connsiteY0" fmla="*/ 10211 h 3388137"/>
                <a:gd name="connsiteX1" fmla="*/ 2581589 w 2950119"/>
                <a:gd name="connsiteY1" fmla="*/ 159001 h 3388137"/>
                <a:gd name="connsiteX2" fmla="*/ 2581656 w 2950119"/>
                <a:gd name="connsiteY2" fmla="*/ 159068 h 3388137"/>
                <a:gd name="connsiteX3" fmla="*/ 2581609 w 2950119"/>
                <a:gd name="connsiteY3" fmla="*/ 926564 h 3388137"/>
                <a:gd name="connsiteX4" fmla="*/ 278987 w 2950119"/>
                <a:gd name="connsiteY4" fmla="*/ 3229175 h 3388137"/>
                <a:gd name="connsiteX5" fmla="*/ 0 w 2950119"/>
                <a:gd name="connsiteY5" fmla="*/ 3377927 h 3388137"/>
                <a:gd name="connsiteX6" fmla="*/ 104765 w 2950119"/>
                <a:gd name="connsiteY6" fmla="*/ 3388138 h 3388137"/>
                <a:gd name="connsiteX7" fmla="*/ 488537 w 2950119"/>
                <a:gd name="connsiteY7" fmla="*/ 3229175 h 3388137"/>
                <a:gd name="connsiteX8" fmla="*/ 2791159 w 2950119"/>
                <a:gd name="connsiteY8" fmla="*/ 926564 h 3388137"/>
                <a:gd name="connsiteX9" fmla="*/ 2791206 w 2950119"/>
                <a:gd name="connsiteY9" fmla="*/ 159068 h 3388137"/>
                <a:gd name="connsiteX10" fmla="*/ 2791139 w 2950119"/>
                <a:gd name="connsiteY10" fmla="*/ 159001 h 3388137"/>
                <a:gd name="connsiteX11" fmla="*/ 2407358 w 2950119"/>
                <a:gd name="connsiteY11" fmla="*/ 0 h 3388137"/>
                <a:gd name="connsiteX12" fmla="*/ 2302555 w 2950119"/>
                <a:gd name="connsiteY12" fmla="*/ 10211 h 338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0119" h="3388137">
                  <a:moveTo>
                    <a:pt x="2302555" y="10211"/>
                  </a:moveTo>
                  <a:cubicBezTo>
                    <a:pt x="2407510" y="30861"/>
                    <a:pt x="2504856" y="82258"/>
                    <a:pt x="2581589" y="159001"/>
                  </a:cubicBezTo>
                  <a:cubicBezTo>
                    <a:pt x="2581609" y="159020"/>
                    <a:pt x="2581627" y="159049"/>
                    <a:pt x="2581656" y="159068"/>
                  </a:cubicBezTo>
                  <a:cubicBezTo>
                    <a:pt x="2793559" y="371027"/>
                    <a:pt x="2793540" y="714632"/>
                    <a:pt x="2581609" y="926564"/>
                  </a:cubicBezTo>
                  <a:cubicBezTo>
                    <a:pt x="1991773" y="1516399"/>
                    <a:pt x="868851" y="2639321"/>
                    <a:pt x="278987" y="3229175"/>
                  </a:cubicBezTo>
                  <a:cubicBezTo>
                    <a:pt x="202263" y="3305899"/>
                    <a:pt x="104937" y="3357286"/>
                    <a:pt x="0" y="3377927"/>
                  </a:cubicBezTo>
                  <a:cubicBezTo>
                    <a:pt x="34271" y="3384671"/>
                    <a:pt x="69342" y="3388138"/>
                    <a:pt x="104765" y="3388138"/>
                  </a:cubicBezTo>
                  <a:cubicBezTo>
                    <a:pt x="248707" y="3388138"/>
                    <a:pt x="386753" y="3330959"/>
                    <a:pt x="488537" y="3229175"/>
                  </a:cubicBezTo>
                  <a:cubicBezTo>
                    <a:pt x="1078401" y="2639321"/>
                    <a:pt x="2201323" y="1516399"/>
                    <a:pt x="2791159" y="926564"/>
                  </a:cubicBezTo>
                  <a:cubicBezTo>
                    <a:pt x="3003090" y="714632"/>
                    <a:pt x="3003109" y="371027"/>
                    <a:pt x="2791206" y="159068"/>
                  </a:cubicBezTo>
                  <a:cubicBezTo>
                    <a:pt x="2791177" y="159049"/>
                    <a:pt x="2791159" y="159020"/>
                    <a:pt x="2791139" y="159001"/>
                  </a:cubicBezTo>
                  <a:cubicBezTo>
                    <a:pt x="2689355" y="57198"/>
                    <a:pt x="2551310" y="10"/>
                    <a:pt x="2407358" y="0"/>
                  </a:cubicBezTo>
                  <a:cubicBezTo>
                    <a:pt x="2371916" y="0"/>
                    <a:pt x="2336835" y="3458"/>
                    <a:pt x="2302555" y="10211"/>
                  </a:cubicBezTo>
                  <a:close/>
                </a:path>
              </a:pathLst>
            </a:custGeom>
            <a:solidFill>
              <a:srgbClr val="4CA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egoe UI" panose="020B0502040204020203" pitchFamily="34" charset="0"/>
                <a:ea typeface="Malgun Gothic" panose="020B0503020000020004" pitchFamily="34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E825FB-F6A4-FD45-0074-5FBB8EC9E13B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6488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460F3-7867-3F82-98DB-DFEB5086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83326"/>
            <a:ext cx="11017250" cy="492443"/>
          </a:xfrm>
        </p:spPr>
        <p:txBody>
          <a:bodyPr/>
          <a:lstStyle/>
          <a:p>
            <a:r>
              <a:rPr lang="ko-KR" b="1">
                <a:latin typeface="Segoe UI Semibold" panose="020B0702040204020203" pitchFamily="34" charset="0"/>
                <a:ea typeface="Malgun Gothic" panose="020B0503020000020004" pitchFamily="34" charset="-127"/>
              </a:rPr>
              <a:t>생성형 AI 소개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ADCD422-E42B-8D40-21E6-04120BA6F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78791" y="2524124"/>
            <a:ext cx="11034991" cy="3768201"/>
          </a:xfrm>
          <a:prstGeom prst="roundRect">
            <a:avLst>
              <a:gd name="adj" fmla="val 685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US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3284DA-7148-E116-E5F9-87E6E2B2FCE4}"/>
              </a:ext>
            </a:extLst>
          </p:cNvPr>
          <p:cNvSpPr txBox="1">
            <a:spLocks/>
          </p:cNvSpPr>
          <p:nvPr/>
        </p:nvSpPr>
        <p:spPr>
          <a:xfrm>
            <a:off x="588963" y="1213683"/>
            <a:ext cx="10480656" cy="11079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Bef>
                <a:spcPct val="0"/>
              </a:spcBef>
            </a:pPr>
            <a:r>
              <a:rPr lang="ko-KR" sz="18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생성형 AI는 새 콘텐츠 작성에 주로 사용되는 인공 지능의 한 형태입니다. 데이터를 기반으로 분류나 예측을 수행하는 기존의 AI와 달리 생성형 AI는 이미지, 텍스트, 음악 등의 다양한 "원본" 결과물을 제작할 수 있습니다. 즉, 생성형 AI는 예제에서 "학습"을 한 후 새로운 콘텐츠를 만드는 디지털 아티스트나 작가라고도 할 수 있습니다.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70257B-3036-BCD5-A3EF-59602B47D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69848" y="0"/>
            <a:ext cx="12052304" cy="6731000"/>
            <a:chOff x="348657" y="359350"/>
            <a:chExt cx="11843346" cy="6498649"/>
          </a:xfrm>
        </p:grpSpPr>
        <p:sp>
          <p:nvSpPr>
            <p:cNvPr id="18" name="Arrow: U-Turn 17">
              <a:extLst>
                <a:ext uri="{FF2B5EF4-FFF2-40B4-BE49-F238E27FC236}">
                  <a16:creationId xmlns:a16="http://schemas.microsoft.com/office/drawing/2014/main" id="{1C229915-DCCC-ECAA-C8FC-A6578F0BD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 flipH="1">
              <a:off x="3066725" y="-2358718"/>
              <a:ext cx="6407210" cy="11843346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4413"/>
                <a:gd name="adj5" fmla="val 58559"/>
              </a:avLst>
            </a:prstGeom>
            <a:ln w="34925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EA7C474-1EE9-0CCD-4A76-D5EB09A78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3444"/>
            <a:stretch/>
          </p:blipFill>
          <p:spPr>
            <a:xfrm>
              <a:off x="7010401" y="5821680"/>
              <a:ext cx="5181600" cy="1036319"/>
            </a:xfrm>
            <a:prstGeom prst="rect">
              <a:avLst/>
            </a:prstGeom>
          </p:spPr>
        </p:pic>
      </p:grpSp>
      <p:sp>
        <p:nvSpPr>
          <p:cNvPr id="12" name="Rounded Rectangle 3_1">
            <a:extLst>
              <a:ext uri="{FF2B5EF4-FFF2-40B4-BE49-F238E27FC236}">
                <a16:creationId xmlns:a16="http://schemas.microsoft.com/office/drawing/2014/main" id="{5C58860E-C4D9-84D2-D808-31B5FDB2C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62572" y="2707333"/>
            <a:ext cx="5242273" cy="3401783"/>
          </a:xfrm>
          <a:prstGeom prst="roundRect">
            <a:avLst>
              <a:gd name="adj" fmla="val 4288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A85D0D-B74E-D61D-5018-A89DA9A2D5E8}"/>
              </a:ext>
            </a:extLst>
          </p:cNvPr>
          <p:cNvSpPr>
            <a:spLocks/>
          </p:cNvSpPr>
          <p:nvPr/>
        </p:nvSpPr>
        <p:spPr bwMode="auto">
          <a:xfrm>
            <a:off x="902125" y="2861971"/>
            <a:ext cx="4912221" cy="39528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sz="1600" b="1">
                <a:solidFill>
                  <a:schemeClr val="accent2"/>
                </a:solidFill>
                <a:effectLst/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예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1E4355-461B-30A4-7D49-8DE3F6861451}"/>
              </a:ext>
            </a:extLst>
          </p:cNvPr>
          <p:cNvSpPr txBox="1">
            <a:spLocks/>
          </p:cNvSpPr>
          <p:nvPr/>
        </p:nvSpPr>
        <p:spPr>
          <a:xfrm>
            <a:off x="977751" y="3411897"/>
            <a:ext cx="4861275" cy="21082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sz="1400" b="1" dirty="0">
                <a:effectLst/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미술/디자인: </a:t>
            </a:r>
            <a:r>
              <a:rPr lang="ko-KR" sz="140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AI가 고유한 아트워크를 만들고 로고를 디자인할 수 있으며 패션 디자인을 생성할 수도 있습니다.</a:t>
            </a:r>
          </a:p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sz="1400" b="1" dirty="0"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음악: </a:t>
            </a:r>
            <a:r>
              <a:rPr lang="ko-KR" sz="140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AI가 음악을 직접 작곡하거나 음악가들의 새로운 사운드 작성을 지원할 수 있습니다.</a:t>
            </a:r>
          </a:p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sz="1400" b="1" dirty="0"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작문: </a:t>
            </a:r>
            <a:r>
              <a:rPr lang="ko-KR" sz="140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AI가 소설이나 시를 쓸 수 있으며 참신한 아이디어와 콘텐츠를 생성하는 방식으로 과제를 지원할 수도 있습니다.</a:t>
            </a:r>
          </a:p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sz="1400" b="1" dirty="0"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게임: </a:t>
            </a:r>
            <a:r>
              <a:rPr lang="ko-KR" sz="140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AI가 게임 레벨과 캐릭터는 물론 게임 내의 전체 세계를 디자인할 수 있습니다.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C9C51F-1141-33E6-9621-C087E9365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393181" y="2805827"/>
            <a:ext cx="511080" cy="507576"/>
            <a:chOff x="547424" y="4293480"/>
            <a:chExt cx="640026" cy="6574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2E8560E-2EF5-AFB8-ABC4-4A24C63D5EB8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D303278-F062-6DD0-7CE7-5174C4614080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34" name="Rounded Rectangle 3_1">
                  <a:extLst>
                    <a:ext uri="{FF2B5EF4-FFF2-40B4-BE49-F238E27FC236}">
                      <a16:creationId xmlns:a16="http://schemas.microsoft.com/office/drawing/2014/main" id="{98AE80ED-4929-22DC-68C3-456E7C84B25F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35" name="Rounded Rectangle 3_1">
                  <a:extLst>
                    <a:ext uri="{FF2B5EF4-FFF2-40B4-BE49-F238E27FC236}">
                      <a16:creationId xmlns:a16="http://schemas.microsoft.com/office/drawing/2014/main" id="{E6E2FC8A-4A4D-3BDB-6626-82FDBB657E62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</p:grpSp>
          <p:sp>
            <p:nvSpPr>
              <p:cNvPr id="32" name="Rounded Rectangle 3_1">
                <a:extLst>
                  <a:ext uri="{FF2B5EF4-FFF2-40B4-BE49-F238E27FC236}">
                    <a16:creationId xmlns:a16="http://schemas.microsoft.com/office/drawing/2014/main" id="{93CF0050-8668-031D-8D69-9320ED0CE06C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  <p:sp>
            <p:nvSpPr>
              <p:cNvPr id="33" name="Rounded Rectangle 24_1">
                <a:extLst>
                  <a:ext uri="{FF2B5EF4-FFF2-40B4-BE49-F238E27FC236}">
                    <a16:creationId xmlns:a16="http://schemas.microsoft.com/office/drawing/2014/main" id="{85A47B7B-119C-05F7-2B03-1C33D4524E1C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93B98B9-20DF-0290-D67B-F654AC4B78EF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</p:grpSp>
      <p:sp>
        <p:nvSpPr>
          <p:cNvPr id="83" name="CompanyDirectory_EF0D">
            <a:extLst>
              <a:ext uri="{FF2B5EF4-FFF2-40B4-BE49-F238E27FC236}">
                <a16:creationId xmlns:a16="http://schemas.microsoft.com/office/drawing/2014/main" id="{C03FE11F-A1E7-B620-1A46-0941FE79C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50617" y="2950599"/>
            <a:ext cx="196208" cy="218032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25" name="Rounded Rectangle 3_1_1">
            <a:extLst>
              <a:ext uri="{FF2B5EF4-FFF2-40B4-BE49-F238E27FC236}">
                <a16:creationId xmlns:a16="http://schemas.microsoft.com/office/drawing/2014/main" id="{B12F22F0-BC59-7F47-990F-B6DC6789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187727" y="2707333"/>
            <a:ext cx="5242273" cy="3401783"/>
          </a:xfrm>
          <a:prstGeom prst="roundRect">
            <a:avLst>
              <a:gd name="adj" fmla="val 4288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2660C8-4C87-4D27-FD0A-6C84E49E5A0C}"/>
              </a:ext>
            </a:extLst>
          </p:cNvPr>
          <p:cNvSpPr>
            <a:spLocks/>
          </p:cNvSpPr>
          <p:nvPr/>
        </p:nvSpPr>
        <p:spPr bwMode="auto">
          <a:xfrm>
            <a:off x="6327281" y="2861971"/>
            <a:ext cx="4912221" cy="39528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sz="1600" b="1">
                <a:solidFill>
                  <a:schemeClr val="accent1"/>
                </a:solidFill>
                <a:effectLst/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AI 사용 시의 윤리 및 책임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F3649D-CE75-C08C-E09C-D2DD8174A948}"/>
              </a:ext>
            </a:extLst>
          </p:cNvPr>
          <p:cNvSpPr txBox="1">
            <a:spLocks/>
          </p:cNvSpPr>
          <p:nvPr/>
        </p:nvSpPr>
        <p:spPr>
          <a:xfrm>
            <a:off x="6416039" y="3411897"/>
            <a:ext cx="4861275" cy="219547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sz="1400" b="1" dirty="0"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책임 있는 방식으로 AI 사용: </a:t>
            </a:r>
            <a:r>
              <a:rPr lang="ko-KR" sz="140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AI는 윤리적이며 책임 있는 방식으로 사용해야 합니다. 즉, AI를 사용하여 오해의 소지가 있거나 유해한 콘텐츠를 만들어서는 안 됩니다.</a:t>
            </a:r>
          </a:p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sz="1400" b="1" dirty="0"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개인 정보 보호 및 개인 정보 사용 동의 여부 확인: </a:t>
            </a:r>
            <a:br>
              <a:rPr lang="en-US" altLang="ko-KR" sz="1400" b="1" dirty="0"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</a:br>
            <a:r>
              <a:rPr lang="ko-KR" sz="140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항상 타인의 개인 정보를 보호해야 하며 타인의 데이</a:t>
            </a:r>
            <a:br>
              <a:rPr lang="en-US" altLang="ko-KR" sz="140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</a:br>
            <a:r>
              <a:rPr lang="ko-KR" sz="140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터를 사용하기 전에 허락을 받아야 합니다.</a:t>
            </a:r>
          </a:p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sz="1400" b="1" dirty="0"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편견 방지 및 공정성 유지: </a:t>
            </a:r>
            <a:r>
              <a:rPr lang="ko-KR" sz="140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AI 학습에 사용된 데이터에 편향적 의견이 반영되어 있을 수도 있습니다. 그러므로 이러한 편향적 정보를 확인하여 적절하게 수정해야 합니다.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0A241FC-A111-BE34-B04C-18DFD75C4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10818337" y="2805827"/>
            <a:ext cx="511080" cy="507576"/>
            <a:chOff x="547424" y="4293480"/>
            <a:chExt cx="640026" cy="65741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644FA69-E2F8-5058-92DF-31F5CBDF12CC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82BF7B9-0E83-C8DD-3D1A-8C87A1FF2808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52" name="Rounded Rectangle 3_1">
                  <a:extLst>
                    <a:ext uri="{FF2B5EF4-FFF2-40B4-BE49-F238E27FC236}">
                      <a16:creationId xmlns:a16="http://schemas.microsoft.com/office/drawing/2014/main" id="{2AA4803E-AF36-5F1D-C326-AF6E4C2D7934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53" name="Rounded Rectangle 3_1">
                  <a:extLst>
                    <a:ext uri="{FF2B5EF4-FFF2-40B4-BE49-F238E27FC236}">
                      <a16:creationId xmlns:a16="http://schemas.microsoft.com/office/drawing/2014/main" id="{19048152-5D2B-9A1C-6A99-D47F551C0E2F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</p:grpSp>
          <p:sp>
            <p:nvSpPr>
              <p:cNvPr id="50" name="Rounded Rectangle 3_1">
                <a:extLst>
                  <a:ext uri="{FF2B5EF4-FFF2-40B4-BE49-F238E27FC236}">
                    <a16:creationId xmlns:a16="http://schemas.microsoft.com/office/drawing/2014/main" id="{2A4DF4E9-9314-15EE-F022-20E5285A61F1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  <p:sp>
            <p:nvSpPr>
              <p:cNvPr id="51" name="Rounded Rectangle 24_1">
                <a:extLst>
                  <a:ext uri="{FF2B5EF4-FFF2-40B4-BE49-F238E27FC236}">
                    <a16:creationId xmlns:a16="http://schemas.microsoft.com/office/drawing/2014/main" id="{A94B2836-51DA-8447-48D8-4278140B5BD0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8CEA628-8758-DCB9-BC9A-5CCBC28F0CDE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</p:grpSp>
      <p:sp>
        <p:nvSpPr>
          <p:cNvPr id="85" name="Compare_F057">
            <a:extLst>
              <a:ext uri="{FF2B5EF4-FFF2-40B4-BE49-F238E27FC236}">
                <a16:creationId xmlns:a16="http://schemas.microsoft.com/office/drawing/2014/main" id="{A783AE41-4211-457A-C934-BC67AE83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69297" y="2951622"/>
            <a:ext cx="209160" cy="215986"/>
          </a:xfrm>
          <a:custGeom>
            <a:avLst/>
            <a:gdLst>
              <a:gd name="T0" fmla="*/ 0 w 3750"/>
              <a:gd name="T1" fmla="*/ 371 h 3871"/>
              <a:gd name="T2" fmla="*/ 3750 w 3750"/>
              <a:gd name="T3" fmla="*/ 371 h 3871"/>
              <a:gd name="T4" fmla="*/ 1874 w 3750"/>
              <a:gd name="T5" fmla="*/ 0 h 3871"/>
              <a:gd name="T6" fmla="*/ 1874 w 3750"/>
              <a:gd name="T7" fmla="*/ 3352 h 3871"/>
              <a:gd name="T8" fmla="*/ 0 w 3750"/>
              <a:gd name="T9" fmla="*/ 1871 h 3871"/>
              <a:gd name="T10" fmla="*/ 1500 w 3750"/>
              <a:gd name="T11" fmla="*/ 1871 h 3871"/>
              <a:gd name="T12" fmla="*/ 2250 w 3750"/>
              <a:gd name="T13" fmla="*/ 1871 h 3871"/>
              <a:gd name="T14" fmla="*/ 3750 w 3750"/>
              <a:gd name="T15" fmla="*/ 1871 h 3871"/>
              <a:gd name="T16" fmla="*/ 250 w 3750"/>
              <a:gd name="T17" fmla="*/ 3871 h 3871"/>
              <a:gd name="T18" fmla="*/ 3500 w 3750"/>
              <a:gd name="T19" fmla="*/ 3871 h 3871"/>
              <a:gd name="T20" fmla="*/ 3116 w 3750"/>
              <a:gd name="T21" fmla="*/ 3869 h 3871"/>
              <a:gd name="T22" fmla="*/ 634 w 3750"/>
              <a:gd name="T23" fmla="*/ 3869 h 3871"/>
              <a:gd name="T24" fmla="*/ 138 w 3750"/>
              <a:gd name="T25" fmla="*/ 1871 h 3871"/>
              <a:gd name="T26" fmla="*/ 750 w 3750"/>
              <a:gd name="T27" fmla="*/ 2371 h 3871"/>
              <a:gd name="T28" fmla="*/ 1362 w 3750"/>
              <a:gd name="T29" fmla="*/ 1872 h 3871"/>
              <a:gd name="T30" fmla="*/ 2388 w 3750"/>
              <a:gd name="T31" fmla="*/ 1871 h 3871"/>
              <a:gd name="T32" fmla="*/ 3000 w 3750"/>
              <a:gd name="T33" fmla="*/ 2371 h 3871"/>
              <a:gd name="T34" fmla="*/ 3612 w 3750"/>
              <a:gd name="T35" fmla="*/ 1872 h 3871"/>
              <a:gd name="T36" fmla="*/ 764 w 3750"/>
              <a:gd name="T37" fmla="*/ 371 h 3871"/>
              <a:gd name="T38" fmla="*/ 736 w 3750"/>
              <a:gd name="T39" fmla="*/ 371 h 3871"/>
              <a:gd name="T40" fmla="*/ 313 w 3750"/>
              <a:gd name="T41" fmla="*/ 1871 h 3871"/>
              <a:gd name="T42" fmla="*/ 1188 w 3750"/>
              <a:gd name="T43" fmla="*/ 1871 h 3871"/>
              <a:gd name="T44" fmla="*/ 764 w 3750"/>
              <a:gd name="T45" fmla="*/ 371 h 3871"/>
              <a:gd name="T46" fmla="*/ 3014 w 3750"/>
              <a:gd name="T47" fmla="*/ 371 h 3871"/>
              <a:gd name="T48" fmla="*/ 2986 w 3750"/>
              <a:gd name="T49" fmla="*/ 371 h 3871"/>
              <a:gd name="T50" fmla="*/ 2563 w 3750"/>
              <a:gd name="T51" fmla="*/ 1871 h 3871"/>
              <a:gd name="T52" fmla="*/ 3438 w 3750"/>
              <a:gd name="T53" fmla="*/ 1871 h 3871"/>
              <a:gd name="T54" fmla="*/ 3014 w 3750"/>
              <a:gd name="T55" fmla="*/ 371 h 3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750" h="3871">
                <a:moveTo>
                  <a:pt x="0" y="371"/>
                </a:moveTo>
                <a:cubicBezTo>
                  <a:pt x="3750" y="371"/>
                  <a:pt x="3750" y="371"/>
                  <a:pt x="3750" y="371"/>
                </a:cubicBezTo>
                <a:moveTo>
                  <a:pt x="1874" y="0"/>
                </a:moveTo>
                <a:cubicBezTo>
                  <a:pt x="1874" y="3352"/>
                  <a:pt x="1874" y="3352"/>
                  <a:pt x="1874" y="3352"/>
                </a:cubicBezTo>
                <a:moveTo>
                  <a:pt x="0" y="1871"/>
                </a:moveTo>
                <a:cubicBezTo>
                  <a:pt x="1500" y="1871"/>
                  <a:pt x="1500" y="1871"/>
                  <a:pt x="1500" y="1871"/>
                </a:cubicBezTo>
                <a:moveTo>
                  <a:pt x="2250" y="1871"/>
                </a:moveTo>
                <a:cubicBezTo>
                  <a:pt x="3750" y="1871"/>
                  <a:pt x="3750" y="1871"/>
                  <a:pt x="3750" y="1871"/>
                </a:cubicBezTo>
                <a:moveTo>
                  <a:pt x="250" y="3871"/>
                </a:moveTo>
                <a:cubicBezTo>
                  <a:pt x="3500" y="3871"/>
                  <a:pt x="3500" y="3871"/>
                  <a:pt x="3500" y="3871"/>
                </a:cubicBezTo>
                <a:moveTo>
                  <a:pt x="3116" y="3869"/>
                </a:moveTo>
                <a:cubicBezTo>
                  <a:pt x="2430" y="3184"/>
                  <a:pt x="1320" y="3184"/>
                  <a:pt x="634" y="3869"/>
                </a:cubicBezTo>
                <a:moveTo>
                  <a:pt x="138" y="1871"/>
                </a:moveTo>
                <a:cubicBezTo>
                  <a:pt x="195" y="2156"/>
                  <a:pt x="448" y="2371"/>
                  <a:pt x="750" y="2371"/>
                </a:cubicBezTo>
                <a:cubicBezTo>
                  <a:pt x="1052" y="2371"/>
                  <a:pt x="1304" y="2157"/>
                  <a:pt x="1362" y="1872"/>
                </a:cubicBezTo>
                <a:moveTo>
                  <a:pt x="2388" y="1871"/>
                </a:moveTo>
                <a:cubicBezTo>
                  <a:pt x="2446" y="2156"/>
                  <a:pt x="2698" y="2371"/>
                  <a:pt x="3000" y="2371"/>
                </a:cubicBezTo>
                <a:cubicBezTo>
                  <a:pt x="3302" y="2371"/>
                  <a:pt x="3554" y="2157"/>
                  <a:pt x="3612" y="1872"/>
                </a:cubicBezTo>
                <a:moveTo>
                  <a:pt x="764" y="371"/>
                </a:moveTo>
                <a:cubicBezTo>
                  <a:pt x="736" y="371"/>
                  <a:pt x="736" y="371"/>
                  <a:pt x="736" y="371"/>
                </a:cubicBezTo>
                <a:cubicBezTo>
                  <a:pt x="313" y="1871"/>
                  <a:pt x="313" y="1871"/>
                  <a:pt x="313" y="1871"/>
                </a:cubicBezTo>
                <a:cubicBezTo>
                  <a:pt x="1188" y="1871"/>
                  <a:pt x="1188" y="1871"/>
                  <a:pt x="1188" y="1871"/>
                </a:cubicBezTo>
                <a:cubicBezTo>
                  <a:pt x="1188" y="1871"/>
                  <a:pt x="791" y="461"/>
                  <a:pt x="764" y="371"/>
                </a:cubicBezTo>
                <a:close/>
                <a:moveTo>
                  <a:pt x="3014" y="371"/>
                </a:moveTo>
                <a:cubicBezTo>
                  <a:pt x="2986" y="371"/>
                  <a:pt x="2986" y="371"/>
                  <a:pt x="2986" y="371"/>
                </a:cubicBezTo>
                <a:cubicBezTo>
                  <a:pt x="2563" y="1871"/>
                  <a:pt x="2563" y="1871"/>
                  <a:pt x="2563" y="1871"/>
                </a:cubicBezTo>
                <a:cubicBezTo>
                  <a:pt x="3438" y="1871"/>
                  <a:pt x="3438" y="1871"/>
                  <a:pt x="3438" y="1871"/>
                </a:cubicBezTo>
                <a:cubicBezTo>
                  <a:pt x="3438" y="1871"/>
                  <a:pt x="3041" y="461"/>
                  <a:pt x="3014" y="371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D33574-C3DC-79FF-D4FC-9F59064FCF02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1338203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3EAD0-DE73-BF1D-1B52-D27DB610E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ko-KR" b="1">
                <a:latin typeface="Segoe UI Semibold" panose="020B0702040204020203" pitchFamily="34" charset="0"/>
                <a:ea typeface="Malgun Gothic" panose="020B0503020000020004" pitchFamily="34" charset="-127"/>
              </a:rPr>
              <a:t>요약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F72AD9-BBCA-BE51-A5EA-FABB91BA2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78791" y="1371691"/>
            <a:ext cx="11034991" cy="4189116"/>
          </a:xfrm>
          <a:prstGeom prst="roundRect">
            <a:avLst>
              <a:gd name="adj" fmla="val 685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US" sz="16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3FB0B3-A65E-E2A7-ADAE-887C3F4D5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69848" y="0"/>
            <a:ext cx="12052304" cy="6731000"/>
            <a:chOff x="348657" y="359350"/>
            <a:chExt cx="11843346" cy="6498649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E8531D61-CDDD-E91C-C98E-17282AB0D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 flipH="1">
              <a:off x="3066725" y="-2358718"/>
              <a:ext cx="6407210" cy="11843346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4413"/>
                <a:gd name="adj5" fmla="val 58559"/>
              </a:avLst>
            </a:prstGeom>
            <a:ln w="34925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C54936-9597-5CFC-7BAF-5F440BF5C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3444"/>
            <a:stretch/>
          </p:blipFill>
          <p:spPr>
            <a:xfrm>
              <a:off x="7010401" y="5821680"/>
              <a:ext cx="5181600" cy="1036319"/>
            </a:xfrm>
            <a:prstGeom prst="rect">
              <a:avLst/>
            </a:prstGeom>
          </p:spPr>
        </p:pic>
      </p:grpSp>
      <p:sp>
        <p:nvSpPr>
          <p:cNvPr id="11" name="Rounded Rectangle 3_1">
            <a:extLst>
              <a:ext uri="{FF2B5EF4-FFF2-40B4-BE49-F238E27FC236}">
                <a16:creationId xmlns:a16="http://schemas.microsoft.com/office/drawing/2014/main" id="{FE024BB2-0D51-34EC-BB2A-06BD8597F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62571" y="1554901"/>
            <a:ext cx="10667428" cy="3822695"/>
          </a:xfrm>
          <a:prstGeom prst="roundRect">
            <a:avLst>
              <a:gd name="adj" fmla="val 3816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defTabSz="951121">
              <a:spcAft>
                <a:spcPts val="600"/>
              </a:spcAft>
              <a:buSzPct val="90000"/>
            </a:pPr>
            <a:endParaRPr lang="en-IN" sz="16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3F321-06E7-32FD-2D8C-EDB5B0247999}"/>
              </a:ext>
            </a:extLst>
          </p:cNvPr>
          <p:cNvSpPr txBox="1">
            <a:spLocks/>
          </p:cNvSpPr>
          <p:nvPr/>
        </p:nvSpPr>
        <p:spPr>
          <a:xfrm>
            <a:off x="951238" y="2342095"/>
            <a:ext cx="10294265" cy="279563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ko-KR" sz="1800" b="1" dirty="0">
                <a:effectLst/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생성형 AI 관련 기본 사항:</a:t>
            </a:r>
          </a:p>
          <a:p>
            <a:pPr marL="312738" indent="-220663"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ko-KR" sz="1600" b="1" dirty="0">
                <a:effectLst/>
                <a:latin typeface="Segoe UI Semibold" panose="020B0702040204020203" pitchFamily="34" charset="0"/>
                <a:ea typeface="Malgun Gothic" panose="020B0503020000020004" pitchFamily="34" charset="-127"/>
              </a:rPr>
              <a:t>학습 내용: </a:t>
            </a:r>
            <a:r>
              <a:rPr lang="ko-KR" sz="160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생성형 AI의 정의 및 작동 방식을 확인했습니다. 생성형 AI는 예제에서 학습을 하여 이미지, 텍스트, 음악 등의 신규 콘텐츠를 만들 수 있는 AI의 한 유형이라는 점을 알아보았습니다.</a:t>
            </a:r>
          </a:p>
          <a:p>
            <a:pPr marL="312738" indent="-220663"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ko-KR" sz="1600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중요한 이유: </a:t>
            </a:r>
            <a:r>
              <a:rPr lang="ko-KR" sz="160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생성형 AI의 특성을 파악하면 기술을 독창적이면서도 책임 있는 방식으로 사용할 수 있는 방법을 습득할 수 있습니다.</a:t>
            </a:r>
          </a:p>
          <a:p>
            <a:pPr marL="312738" indent="-2206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sz="1600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나만의 목적지 만들기</a:t>
            </a:r>
          </a:p>
          <a:p>
            <a:pPr marL="619125" indent="-209550">
              <a:spcAft>
                <a:spcPts val="1000"/>
              </a:spcAft>
              <a:buFont typeface="Avenir Next LT Pro" panose="020B0504020202020204" pitchFamily="34" charset="0"/>
              <a:buChar char="–"/>
            </a:pPr>
            <a:r>
              <a:rPr lang="ko-KR" sz="1400" b="1" dirty="0">
                <a:effectLst/>
                <a:latin typeface="Segoe UI Semibold" panose="020B0702040204020203" pitchFamily="34" charset="0"/>
                <a:ea typeface="Malgun Gothic" panose="020B0503020000020004" pitchFamily="34" charset="-127"/>
              </a:rPr>
              <a:t>작업 내용: </a:t>
            </a:r>
            <a:r>
              <a:rPr lang="ko-KR" sz="140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AI를 사용하여 아이디어 브레인스토밍, 대표 이미지 만들기, 목적지의 기능 디자인을 수행했습니다.</a:t>
            </a:r>
          </a:p>
          <a:p>
            <a:pPr marL="619125" indent="-209550">
              <a:spcAft>
                <a:spcPts val="1000"/>
              </a:spcAft>
              <a:buFont typeface="Avenir Next LT Pro" panose="020B0504020202020204" pitchFamily="34" charset="0"/>
              <a:buChar char="–"/>
            </a:pPr>
            <a:r>
              <a:rPr lang="ko-KR" sz="1400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중요한 이유: </a:t>
            </a:r>
            <a:r>
              <a:rPr lang="ko-KR" sz="140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이러한 프로젝트에서 AI를 통해 효율적이면서도 독특한 방식으로 창의적 아이디어를 구현하는 방법을 살펴보았습니다.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749CB11-8F26-69E7-0ED8-66FD5A9FA77C}"/>
              </a:ext>
            </a:extLst>
          </p:cNvPr>
          <p:cNvSpPr>
            <a:spLocks/>
          </p:cNvSpPr>
          <p:nvPr/>
        </p:nvSpPr>
        <p:spPr bwMode="auto">
          <a:xfrm>
            <a:off x="944881" y="1738567"/>
            <a:ext cx="10066019" cy="46419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sz="1800" b="1" dirty="0">
                <a:solidFill>
                  <a:schemeClr val="accent2"/>
                </a:solidFill>
                <a:effectLst/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주요 내용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6D8D3F-E4E3-5E37-903F-8DF6CD56C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10693723" y="1695861"/>
            <a:ext cx="553396" cy="549602"/>
            <a:chOff x="547424" y="4293480"/>
            <a:chExt cx="640026" cy="65741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ED4784-D36C-5EFB-0977-676BFA1BED72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3C5BB50-EF44-64C9-26CA-DB1095FADD16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31" name="Rounded Rectangle 3_1">
                  <a:extLst>
                    <a:ext uri="{FF2B5EF4-FFF2-40B4-BE49-F238E27FC236}">
                      <a16:creationId xmlns:a16="http://schemas.microsoft.com/office/drawing/2014/main" id="{2FAB3980-B334-F989-EDDF-27F74374C2A5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32" name="Rounded Rectangle 3_1">
                  <a:extLst>
                    <a:ext uri="{FF2B5EF4-FFF2-40B4-BE49-F238E27FC236}">
                      <a16:creationId xmlns:a16="http://schemas.microsoft.com/office/drawing/2014/main" id="{3A5C8050-28E7-3A84-63BF-9BFB9C117DB3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</p:grpSp>
          <p:sp>
            <p:nvSpPr>
              <p:cNvPr id="29" name="Rounded Rectangle 3_1">
                <a:extLst>
                  <a:ext uri="{FF2B5EF4-FFF2-40B4-BE49-F238E27FC236}">
                    <a16:creationId xmlns:a16="http://schemas.microsoft.com/office/drawing/2014/main" id="{A4A38036-45AD-1DAB-0968-B545DF3EA6B6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  <p:sp>
            <p:nvSpPr>
              <p:cNvPr id="30" name="Rounded Rectangle 24_1">
                <a:extLst>
                  <a:ext uri="{FF2B5EF4-FFF2-40B4-BE49-F238E27FC236}">
                    <a16:creationId xmlns:a16="http://schemas.microsoft.com/office/drawing/2014/main" id="{EFA9E813-F07B-D51A-557B-AA595275D893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5A15E2-9892-AEE3-2A2A-C0499F80C87B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1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</p:grpSp>
      <p:sp>
        <p:nvSpPr>
          <p:cNvPr id="39" name="book_2" title="Icon of a book and a pencil">
            <a:extLst>
              <a:ext uri="{FF2B5EF4-FFF2-40B4-BE49-F238E27FC236}">
                <a16:creationId xmlns:a16="http://schemas.microsoft.com/office/drawing/2014/main" id="{3DAB2446-4AA1-97F8-30ED-4750C9B2C75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847815" y="1858745"/>
            <a:ext cx="245212" cy="223834"/>
          </a:xfrm>
          <a:custGeom>
            <a:avLst/>
            <a:gdLst>
              <a:gd name="T0" fmla="*/ 223 w 330"/>
              <a:gd name="T1" fmla="*/ 0 h 301"/>
              <a:gd name="T2" fmla="*/ 223 w 330"/>
              <a:gd name="T3" fmla="*/ 284 h 301"/>
              <a:gd name="T4" fmla="*/ 31 w 330"/>
              <a:gd name="T5" fmla="*/ 284 h 301"/>
              <a:gd name="T6" fmla="*/ 0 w 330"/>
              <a:gd name="T7" fmla="*/ 233 h 301"/>
              <a:gd name="T8" fmla="*/ 0 w 330"/>
              <a:gd name="T9" fmla="*/ 31 h 301"/>
              <a:gd name="T10" fmla="*/ 43 w 330"/>
              <a:gd name="T11" fmla="*/ 0 h 301"/>
              <a:gd name="T12" fmla="*/ 223 w 330"/>
              <a:gd name="T13" fmla="*/ 0 h 301"/>
              <a:gd name="T14" fmla="*/ 223 w 330"/>
              <a:gd name="T15" fmla="*/ 228 h 301"/>
              <a:gd name="T16" fmla="*/ 48 w 330"/>
              <a:gd name="T17" fmla="*/ 227 h 301"/>
              <a:gd name="T18" fmla="*/ 2 w 330"/>
              <a:gd name="T19" fmla="*/ 252 h 301"/>
              <a:gd name="T20" fmla="*/ 316 w 330"/>
              <a:gd name="T21" fmla="*/ 301 h 301"/>
              <a:gd name="T22" fmla="*/ 316 w 330"/>
              <a:gd name="T23" fmla="*/ 301 h 301"/>
              <a:gd name="T24" fmla="*/ 330 w 330"/>
              <a:gd name="T25" fmla="*/ 278 h 301"/>
              <a:gd name="T26" fmla="*/ 330 w 330"/>
              <a:gd name="T27" fmla="*/ 19 h 301"/>
              <a:gd name="T28" fmla="*/ 316 w 330"/>
              <a:gd name="T29" fmla="*/ 0 h 301"/>
              <a:gd name="T30" fmla="*/ 302 w 330"/>
              <a:gd name="T31" fmla="*/ 19 h 301"/>
              <a:gd name="T32" fmla="*/ 302 w 330"/>
              <a:gd name="T33" fmla="*/ 278 h 301"/>
              <a:gd name="T34" fmla="*/ 316 w 330"/>
              <a:gd name="T35" fmla="*/ 301 h 301"/>
              <a:gd name="T36" fmla="*/ 330 w 330"/>
              <a:gd name="T37" fmla="*/ 41 h 301"/>
              <a:gd name="T38" fmla="*/ 302 w 330"/>
              <a:gd name="T39" fmla="*/ 43 h 301"/>
              <a:gd name="T40" fmla="*/ 330 w 330"/>
              <a:gd name="T41" fmla="*/ 265 h 301"/>
              <a:gd name="T42" fmla="*/ 302 w 330"/>
              <a:gd name="T43" fmla="*/ 26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30" h="301">
                <a:moveTo>
                  <a:pt x="223" y="0"/>
                </a:moveTo>
                <a:cubicBezTo>
                  <a:pt x="223" y="284"/>
                  <a:pt x="223" y="284"/>
                  <a:pt x="223" y="284"/>
                </a:cubicBezTo>
                <a:cubicBezTo>
                  <a:pt x="31" y="284"/>
                  <a:pt x="31" y="284"/>
                  <a:pt x="31" y="284"/>
                </a:cubicBezTo>
                <a:cubicBezTo>
                  <a:pt x="31" y="284"/>
                  <a:pt x="0" y="287"/>
                  <a:pt x="0" y="233"/>
                </a:cubicBezTo>
                <a:cubicBezTo>
                  <a:pt x="0" y="193"/>
                  <a:pt x="0" y="31"/>
                  <a:pt x="0" y="31"/>
                </a:cubicBezTo>
                <a:cubicBezTo>
                  <a:pt x="0" y="31"/>
                  <a:pt x="2" y="0"/>
                  <a:pt x="43" y="0"/>
                </a:cubicBezTo>
                <a:cubicBezTo>
                  <a:pt x="80" y="0"/>
                  <a:pt x="223" y="0"/>
                  <a:pt x="223" y="0"/>
                </a:cubicBezTo>
                <a:close/>
                <a:moveTo>
                  <a:pt x="223" y="228"/>
                </a:moveTo>
                <a:cubicBezTo>
                  <a:pt x="41" y="228"/>
                  <a:pt x="48" y="227"/>
                  <a:pt x="48" y="227"/>
                </a:cubicBezTo>
                <a:cubicBezTo>
                  <a:pt x="48" y="227"/>
                  <a:pt x="6" y="223"/>
                  <a:pt x="2" y="252"/>
                </a:cubicBezTo>
                <a:moveTo>
                  <a:pt x="316" y="301"/>
                </a:moveTo>
                <a:cubicBezTo>
                  <a:pt x="316" y="301"/>
                  <a:pt x="316" y="301"/>
                  <a:pt x="316" y="301"/>
                </a:cubicBezTo>
                <a:cubicBezTo>
                  <a:pt x="330" y="278"/>
                  <a:pt x="330" y="278"/>
                  <a:pt x="330" y="278"/>
                </a:cubicBezTo>
                <a:cubicBezTo>
                  <a:pt x="330" y="278"/>
                  <a:pt x="330" y="278"/>
                  <a:pt x="330" y="19"/>
                </a:cubicBezTo>
                <a:cubicBezTo>
                  <a:pt x="330" y="19"/>
                  <a:pt x="329" y="0"/>
                  <a:pt x="316" y="0"/>
                </a:cubicBezTo>
                <a:cubicBezTo>
                  <a:pt x="303" y="0"/>
                  <a:pt x="302" y="19"/>
                  <a:pt x="302" y="19"/>
                </a:cubicBezTo>
                <a:cubicBezTo>
                  <a:pt x="302" y="19"/>
                  <a:pt x="302" y="19"/>
                  <a:pt x="302" y="278"/>
                </a:cubicBezTo>
                <a:cubicBezTo>
                  <a:pt x="302" y="278"/>
                  <a:pt x="302" y="278"/>
                  <a:pt x="316" y="301"/>
                </a:cubicBezTo>
                <a:close/>
                <a:moveTo>
                  <a:pt x="330" y="41"/>
                </a:moveTo>
                <a:cubicBezTo>
                  <a:pt x="313" y="22"/>
                  <a:pt x="302" y="43"/>
                  <a:pt x="302" y="43"/>
                </a:cubicBezTo>
                <a:moveTo>
                  <a:pt x="330" y="265"/>
                </a:moveTo>
                <a:cubicBezTo>
                  <a:pt x="316" y="244"/>
                  <a:pt x="302" y="265"/>
                  <a:pt x="302" y="265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sz="1800" kern="0">
              <a:solidFill>
                <a:srgbClr val="000000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43435-D20F-E92C-9E5A-61746697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0447501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A1BA4-117A-1DF7-238F-09F9030DC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DCA48-3FDA-4946-D667-6DBA9C67D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1477328"/>
          </a:xfrm>
        </p:spPr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복습 및 추가 학습: AI 관련 학습 계속 진행</a:t>
            </a:r>
            <a:b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</a:br>
            <a:b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</a:br>
            <a:endParaRPr lang="ko-KR" b="1" dirty="0">
              <a:latin typeface="Segoe UI Semibold" panose="020B07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30C1ED-9852-6732-5AF2-EF0CFDE4C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71222" y="2123087"/>
            <a:ext cx="11034991" cy="4189116"/>
          </a:xfrm>
          <a:prstGeom prst="roundRect">
            <a:avLst>
              <a:gd name="adj" fmla="val 685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US" sz="16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87C61B-D347-42E6-5E86-CEA4C6782B0E}"/>
              </a:ext>
            </a:extLst>
          </p:cNvPr>
          <p:cNvSpPr txBox="1">
            <a:spLocks/>
          </p:cNvSpPr>
          <p:nvPr/>
        </p:nvSpPr>
        <p:spPr>
          <a:xfrm>
            <a:off x="588963" y="1213683"/>
            <a:ext cx="11017250" cy="553998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defTabSz="932742">
              <a:spcBef>
                <a:spcPct val="0"/>
              </a:spcBef>
            </a:pPr>
            <a:r>
              <a:rPr lang="ko-KR" sz="1800" b="1">
                <a:ln w="3175">
                  <a:noFill/>
                </a:ln>
                <a:gradFill flip="none"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축하합니다. Microsoft AI 살펴보기 프로그램을 완료하셨습니다. 이 모듈에서 학습한 내용을 간략하게 복습하고 생성형 AI 관련 학습을 계속 진행할 수 있는 방법을 살펴보겠습니다.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68017B-DE74-2463-AD35-9C5FF017E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69848" y="0"/>
            <a:ext cx="12052304" cy="6731000"/>
            <a:chOff x="348657" y="359350"/>
            <a:chExt cx="11843346" cy="6498649"/>
          </a:xfrm>
        </p:grpSpPr>
        <p:sp>
          <p:nvSpPr>
            <p:cNvPr id="11" name="Arrow: U-Turn 10">
              <a:extLst>
                <a:ext uri="{FF2B5EF4-FFF2-40B4-BE49-F238E27FC236}">
                  <a16:creationId xmlns:a16="http://schemas.microsoft.com/office/drawing/2014/main" id="{7F1B64E8-FE31-B6DF-35B2-9C9A9139A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 flipH="1">
              <a:off x="3066725" y="-2358718"/>
              <a:ext cx="6407210" cy="11843346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4413"/>
                <a:gd name="adj5" fmla="val 58559"/>
              </a:avLst>
            </a:prstGeom>
            <a:ln w="34925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0DB33E7-7941-1F3E-2061-19B4CA152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3444"/>
            <a:stretch/>
          </p:blipFill>
          <p:spPr>
            <a:xfrm>
              <a:off x="7010401" y="5821680"/>
              <a:ext cx="5181600" cy="1036319"/>
            </a:xfrm>
            <a:prstGeom prst="rect">
              <a:avLst/>
            </a:prstGeom>
          </p:spPr>
        </p:pic>
      </p:grpSp>
      <p:sp>
        <p:nvSpPr>
          <p:cNvPr id="13" name="Rounded Rectangle 3_1">
            <a:extLst>
              <a:ext uri="{FF2B5EF4-FFF2-40B4-BE49-F238E27FC236}">
                <a16:creationId xmlns:a16="http://schemas.microsoft.com/office/drawing/2014/main" id="{B8A563F9-77F3-AF03-853D-848BBA2C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62572" y="2286418"/>
            <a:ext cx="5242273" cy="3822695"/>
          </a:xfrm>
          <a:prstGeom prst="roundRect">
            <a:avLst>
              <a:gd name="adj" fmla="val 3816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defTabSz="951121">
              <a:spcAft>
                <a:spcPts val="600"/>
              </a:spcAft>
              <a:buSzPct val="90000"/>
            </a:pPr>
            <a:endParaRPr lang="en-IN" sz="16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9E00979-C838-4EA9-A557-C658D1E0B6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951238" y="2470084"/>
            <a:ext cx="4558022" cy="46419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sz="1800" b="1">
                <a:solidFill>
                  <a:schemeClr val="accent2"/>
                </a:solidFill>
                <a:effectLst/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복습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2EA9C6-56D3-5BBB-2DAF-118BCEFED33E}"/>
              </a:ext>
            </a:extLst>
          </p:cNvPr>
          <p:cNvSpPr txBox="1">
            <a:spLocks/>
          </p:cNvSpPr>
          <p:nvPr/>
        </p:nvSpPr>
        <p:spPr>
          <a:xfrm>
            <a:off x="951238" y="3073612"/>
            <a:ext cx="4558022" cy="235192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800"/>
              </a:spcAft>
            </a:pPr>
            <a:r>
              <a:rPr lang="ko-KR" sz="1600" dirty="0">
                <a:effectLst/>
                <a:latin typeface="Segoe UI" panose="020B0502040204020203" pitchFamily="34" charset="0"/>
                <a:ea typeface="Malgun Gothic" panose="020B0503020000020004" pitchFamily="34" charset="-127"/>
                <a:cs typeface="+mj-cs"/>
              </a:rPr>
              <a:t>이 과정에서 진행했던 작업을 떠올려 보세요.</a:t>
            </a:r>
          </a:p>
          <a:p>
            <a:pPr marL="312738" indent="-220663"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sz="1600" b="1" dirty="0">
                <a:solidFill>
                  <a:schemeClr val="accent2"/>
                </a:solidFill>
                <a:effectLst/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가장 재미있었던 부분: </a:t>
            </a:r>
            <a:r>
              <a:rPr lang="ko-KR" sz="160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이 과정에서 가장 재미있었던 부분은 무엇인가요? 아이디어 브레인스토밍이나 이미지 만들기였나요, 아니면 다른 부분이었나요?</a:t>
            </a:r>
          </a:p>
          <a:p>
            <a:pPr marL="312738" indent="-220663">
              <a:spcAft>
                <a:spcPts val="1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sz="1600" b="1" dirty="0">
                <a:solidFill>
                  <a:schemeClr val="accent2"/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학습 내용: </a:t>
            </a:r>
            <a:r>
              <a:rPr lang="ko-KR" sz="160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이 과정에서 새롭게 습득한 기술이나 지식은 무엇인가요? 과정을 처음 시작할 때에 비해 AI 사용 능력은 어떻게 바뀐 것 같나요?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7F7C1A-61B6-DF58-AB49-F3AE83014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268569" y="2427378"/>
            <a:ext cx="553396" cy="549602"/>
            <a:chOff x="547424" y="4293480"/>
            <a:chExt cx="640026" cy="65741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3ADAFF-8F8A-0EB6-D8B6-F04DAF2517C2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9F2BB61-B35E-1972-60B4-A2438DDFEC32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22" name="Rounded Rectangle 3_1">
                  <a:extLst>
                    <a:ext uri="{FF2B5EF4-FFF2-40B4-BE49-F238E27FC236}">
                      <a16:creationId xmlns:a16="http://schemas.microsoft.com/office/drawing/2014/main" id="{D17A151D-C471-9388-4E2D-F799CA8FE2B8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23" name="Rounded Rectangle 3_1">
                  <a:extLst>
                    <a:ext uri="{FF2B5EF4-FFF2-40B4-BE49-F238E27FC236}">
                      <a16:creationId xmlns:a16="http://schemas.microsoft.com/office/drawing/2014/main" id="{645B058E-775B-1B8A-36F4-2EFF263D2666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</p:grpSp>
          <p:sp>
            <p:nvSpPr>
              <p:cNvPr id="20" name="Rounded Rectangle 3_1">
                <a:extLst>
                  <a:ext uri="{FF2B5EF4-FFF2-40B4-BE49-F238E27FC236}">
                    <a16:creationId xmlns:a16="http://schemas.microsoft.com/office/drawing/2014/main" id="{BC9C278D-4FE0-CA27-5AAF-82286D98DF37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  <p:sp>
            <p:nvSpPr>
              <p:cNvPr id="21" name="Rounded Rectangle 24_1">
                <a:extLst>
                  <a:ext uri="{FF2B5EF4-FFF2-40B4-BE49-F238E27FC236}">
                    <a16:creationId xmlns:a16="http://schemas.microsoft.com/office/drawing/2014/main" id="{35A1DD58-8A17-3F6F-0422-3E01B08FDEBF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9D5DE7-175D-FB48-71D8-DF626C292A14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1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</p:grpSp>
      <p:sp>
        <p:nvSpPr>
          <p:cNvPr id="25" name="Rounded Rectangle 3_1_1">
            <a:extLst>
              <a:ext uri="{FF2B5EF4-FFF2-40B4-BE49-F238E27FC236}">
                <a16:creationId xmlns:a16="http://schemas.microsoft.com/office/drawing/2014/main" id="{CE8ECB93-B875-B2B1-04C8-B50F5B5B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187727" y="2286417"/>
            <a:ext cx="5242273" cy="3822696"/>
          </a:xfrm>
          <a:prstGeom prst="roundRect">
            <a:avLst>
              <a:gd name="adj" fmla="val 3816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defTabSz="951121">
              <a:spcAft>
                <a:spcPts val="600"/>
              </a:spcAft>
              <a:buSzPct val="90000"/>
            </a:pPr>
            <a:endParaRPr lang="en-IN" sz="16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BD2CFEC-3C86-CE58-BEE8-5594DE96F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6370607" y="2470084"/>
            <a:ext cx="4640293" cy="46419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sz="1800" b="1">
                <a:solidFill>
                  <a:schemeClr val="accent1"/>
                </a:solidFill>
                <a:effectLst/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학습 계속 진행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6B5FE-65BB-080B-C312-02379E16D2A4}"/>
              </a:ext>
            </a:extLst>
          </p:cNvPr>
          <p:cNvSpPr txBox="1">
            <a:spLocks/>
          </p:cNvSpPr>
          <p:nvPr/>
        </p:nvSpPr>
        <p:spPr>
          <a:xfrm>
            <a:off x="6372225" y="3073612"/>
            <a:ext cx="4819731" cy="279563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800"/>
              </a:spcAft>
            </a:pPr>
            <a:r>
              <a:rPr lang="ko-KR" sz="1600" dirty="0">
                <a:latin typeface="Segoe UI" panose="020B0502040204020203" pitchFamily="34" charset="0"/>
                <a:ea typeface="Malgun Gothic" panose="020B0503020000020004" pitchFamily="34" charset="-127"/>
                <a:cs typeface="+mj-cs"/>
              </a:rPr>
              <a:t>생성형 AI 관련 학습을 계속 진행할 수 있습니다. 학습을 계속 진행할 수 있는 몇 가지 방법은 다음과 같습니다.</a:t>
            </a:r>
          </a:p>
          <a:p>
            <a:pPr marL="312738" indent="-220663"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sz="1600" b="1" dirty="0">
                <a:solidFill>
                  <a:schemeClr val="accent1"/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Copilot 계속 사용해 보기: </a:t>
            </a:r>
            <a:r>
              <a:rPr 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  <a:t>Copilot을 사용하여 현재 아이디어를 확장 적용하거나 새 프로젝트를 시작할 수 있습니다. 새로운 목적지를 만들어 보거나 특정 테마가 적용된 이벤트를 디자인해 보세요.</a:t>
            </a:r>
          </a:p>
          <a:p>
            <a:pPr marL="312738" indent="-220663">
              <a:spcAft>
                <a:spcPts val="1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sz="1600" b="1" dirty="0">
                <a:solidFill>
                  <a:schemeClr val="accent1"/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추가 도전 과제 진행: </a:t>
            </a:r>
            <a:r>
              <a:rPr 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  <a:t>미래 도시 만들기, 마법의 </a:t>
            </a:r>
            <a:br>
              <a:rPr lang="en-US" alt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</a:br>
            <a:r>
              <a:rPr 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  <a:t>숲 디자인 등 재미있는 작업을 수행해 보세요.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70E88E-6135-D60A-7687-55411DFD0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10693724" y="2427378"/>
            <a:ext cx="553396" cy="549602"/>
            <a:chOff x="547424" y="4293480"/>
            <a:chExt cx="640026" cy="6574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E7F07B4-CCF0-0390-6E47-FB397177665B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103EF10-DE45-34AC-9B89-E1309398578E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34" name="Rounded Rectangle 3_1">
                  <a:extLst>
                    <a:ext uri="{FF2B5EF4-FFF2-40B4-BE49-F238E27FC236}">
                      <a16:creationId xmlns:a16="http://schemas.microsoft.com/office/drawing/2014/main" id="{BF3213BA-2C52-8FA6-5379-8975B3266526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35" name="Rounded Rectangle 3_1">
                  <a:extLst>
                    <a:ext uri="{FF2B5EF4-FFF2-40B4-BE49-F238E27FC236}">
                      <a16:creationId xmlns:a16="http://schemas.microsoft.com/office/drawing/2014/main" id="{9E4B2A41-6CDC-2049-DE88-D5DECE2E6B92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</p:grpSp>
          <p:sp>
            <p:nvSpPr>
              <p:cNvPr id="32" name="Rounded Rectangle 3_1">
                <a:extLst>
                  <a:ext uri="{FF2B5EF4-FFF2-40B4-BE49-F238E27FC236}">
                    <a16:creationId xmlns:a16="http://schemas.microsoft.com/office/drawing/2014/main" id="{8441DCCB-6104-BF31-3683-F48B953B9DD2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  <p:sp>
            <p:nvSpPr>
              <p:cNvPr id="33" name="Rounded Rectangle 24_1">
                <a:extLst>
                  <a:ext uri="{FF2B5EF4-FFF2-40B4-BE49-F238E27FC236}">
                    <a16:creationId xmlns:a16="http://schemas.microsoft.com/office/drawing/2014/main" id="{CF6098EB-36E4-E7C9-6D75-D09A01D07F76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EEDF96A-542D-50BA-B131-89E4DEB94C73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1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</p:grpSp>
      <p:sp>
        <p:nvSpPr>
          <p:cNvPr id="43" name="magnify">
            <a:extLst>
              <a:ext uri="{FF2B5EF4-FFF2-40B4-BE49-F238E27FC236}">
                <a16:creationId xmlns:a16="http://schemas.microsoft.com/office/drawing/2014/main" id="{58BB673A-6162-0DEF-B410-D937C89E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10845682" y="2579823"/>
            <a:ext cx="249480" cy="244712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sz="1800" kern="0">
              <a:solidFill>
                <a:srgbClr val="000000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44" name="brain_3">
            <a:extLst>
              <a:ext uri="{FF2B5EF4-FFF2-40B4-BE49-F238E27FC236}">
                <a16:creationId xmlns:a16="http://schemas.microsoft.com/office/drawing/2014/main" id="{7DBBFBD0-5BBD-6217-B601-E858E0224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24497" y="2572319"/>
            <a:ext cx="241540" cy="259720"/>
          </a:xfrm>
          <a:custGeom>
            <a:avLst/>
            <a:gdLst>
              <a:gd name="T0" fmla="*/ 68 w 315"/>
              <a:gd name="T1" fmla="*/ 292 h 338"/>
              <a:gd name="T2" fmla="*/ 24 w 315"/>
              <a:gd name="T3" fmla="*/ 231 h 338"/>
              <a:gd name="T4" fmla="*/ 28 w 315"/>
              <a:gd name="T5" fmla="*/ 126 h 338"/>
              <a:gd name="T6" fmla="*/ 68 w 315"/>
              <a:gd name="T7" fmla="*/ 46 h 338"/>
              <a:gd name="T8" fmla="*/ 113 w 315"/>
              <a:gd name="T9" fmla="*/ 0 h 338"/>
              <a:gd name="T10" fmla="*/ 158 w 315"/>
              <a:gd name="T11" fmla="*/ 293 h 338"/>
              <a:gd name="T12" fmla="*/ 248 w 315"/>
              <a:gd name="T13" fmla="*/ 292 h 338"/>
              <a:gd name="T14" fmla="*/ 292 w 315"/>
              <a:gd name="T15" fmla="*/ 231 h 338"/>
              <a:gd name="T16" fmla="*/ 287 w 315"/>
              <a:gd name="T17" fmla="*/ 126 h 338"/>
              <a:gd name="T18" fmla="*/ 248 w 315"/>
              <a:gd name="T19" fmla="*/ 46 h 338"/>
              <a:gd name="T20" fmla="*/ 203 w 315"/>
              <a:gd name="T21" fmla="*/ 0 h 338"/>
              <a:gd name="T22" fmla="*/ 158 w 315"/>
              <a:gd name="T23" fmla="*/ 293 h 338"/>
              <a:gd name="T24" fmla="*/ 90 w 315"/>
              <a:gd name="T25" fmla="*/ 293 h 338"/>
              <a:gd name="T26" fmla="*/ 248 w 315"/>
              <a:gd name="T27" fmla="*/ 293 h 338"/>
              <a:gd name="T28" fmla="*/ 68 w 315"/>
              <a:gd name="T29" fmla="*/ 180 h 338"/>
              <a:gd name="T30" fmla="*/ 90 w 315"/>
              <a:gd name="T31" fmla="*/ 203 h 338"/>
              <a:gd name="T32" fmla="*/ 158 w 315"/>
              <a:gd name="T33" fmla="*/ 225 h 338"/>
              <a:gd name="T34" fmla="*/ 225 w 315"/>
              <a:gd name="T35" fmla="*/ 203 h 338"/>
              <a:gd name="T36" fmla="*/ 248 w 315"/>
              <a:gd name="T37" fmla="*/ 180 h 338"/>
              <a:gd name="T38" fmla="*/ 79 w 315"/>
              <a:gd name="T39" fmla="*/ 90 h 338"/>
              <a:gd name="T40" fmla="*/ 113 w 315"/>
              <a:gd name="T41" fmla="*/ 113 h 338"/>
              <a:gd name="T42" fmla="*/ 135 w 315"/>
              <a:gd name="T43" fmla="*/ 135 h 338"/>
              <a:gd name="T44" fmla="*/ 203 w 315"/>
              <a:gd name="T45" fmla="*/ 113 h 338"/>
              <a:gd name="T46" fmla="*/ 225 w 315"/>
              <a:gd name="T47" fmla="*/ 90 h 338"/>
              <a:gd name="T48" fmla="*/ 24 w 315"/>
              <a:gd name="T49" fmla="*/ 231 h 338"/>
              <a:gd name="T50" fmla="*/ 248 w 315"/>
              <a:gd name="T51" fmla="*/ 248 h 338"/>
              <a:gd name="T52" fmla="*/ 28 w 315"/>
              <a:gd name="T53" fmla="*/ 126 h 338"/>
              <a:gd name="T54" fmla="*/ 243 w 315"/>
              <a:gd name="T55" fmla="*/ 126 h 338"/>
              <a:gd name="T56" fmla="*/ 68 w 315"/>
              <a:gd name="T57" fmla="*/ 45 h 338"/>
              <a:gd name="T58" fmla="*/ 248 w 315"/>
              <a:gd name="T59" fmla="*/ 45 h 338"/>
              <a:gd name="T60" fmla="*/ 135 w 315"/>
              <a:gd name="T61" fmla="*/ 293 h 338"/>
              <a:gd name="T62" fmla="*/ 68 w 315"/>
              <a:gd name="T63" fmla="*/ 293 h 338"/>
              <a:gd name="T64" fmla="*/ 101 w 315"/>
              <a:gd name="T65" fmla="*/ 338 h 338"/>
              <a:gd name="T66" fmla="*/ 158 w 315"/>
              <a:gd name="T67" fmla="*/ 315 h 338"/>
              <a:gd name="T68" fmla="*/ 158 w 315"/>
              <a:gd name="T69" fmla="*/ 293 h 338"/>
              <a:gd name="T70" fmla="*/ 180 w 315"/>
              <a:gd name="T71" fmla="*/ 338 h 338"/>
              <a:gd name="T72" fmla="*/ 248 w 315"/>
              <a:gd name="T73" fmla="*/ 304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15" h="338">
                <a:moveTo>
                  <a:pt x="68" y="293"/>
                </a:moveTo>
                <a:cubicBezTo>
                  <a:pt x="68" y="293"/>
                  <a:pt x="68" y="292"/>
                  <a:pt x="68" y="292"/>
                </a:cubicBezTo>
                <a:cubicBezTo>
                  <a:pt x="42" y="289"/>
                  <a:pt x="23" y="268"/>
                  <a:pt x="23" y="242"/>
                </a:cubicBezTo>
                <a:cubicBezTo>
                  <a:pt x="23" y="238"/>
                  <a:pt x="23" y="235"/>
                  <a:pt x="24" y="231"/>
                </a:cubicBezTo>
                <a:cubicBezTo>
                  <a:pt x="10" y="219"/>
                  <a:pt x="0" y="201"/>
                  <a:pt x="0" y="180"/>
                </a:cubicBezTo>
                <a:cubicBezTo>
                  <a:pt x="0" y="158"/>
                  <a:pt x="11" y="138"/>
                  <a:pt x="28" y="126"/>
                </a:cubicBezTo>
                <a:cubicBezTo>
                  <a:pt x="25" y="118"/>
                  <a:pt x="23" y="110"/>
                  <a:pt x="23" y="102"/>
                </a:cubicBezTo>
                <a:cubicBezTo>
                  <a:pt x="23" y="74"/>
                  <a:pt x="42" y="52"/>
                  <a:pt x="68" y="46"/>
                </a:cubicBezTo>
                <a:cubicBezTo>
                  <a:pt x="68" y="46"/>
                  <a:pt x="68" y="46"/>
                  <a:pt x="68" y="45"/>
                </a:cubicBezTo>
                <a:cubicBezTo>
                  <a:pt x="68" y="20"/>
                  <a:pt x="88" y="0"/>
                  <a:pt x="113" y="0"/>
                </a:cubicBezTo>
                <a:cubicBezTo>
                  <a:pt x="138" y="0"/>
                  <a:pt x="158" y="20"/>
                  <a:pt x="158" y="4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248" y="293"/>
                </a:moveTo>
                <a:cubicBezTo>
                  <a:pt x="248" y="293"/>
                  <a:pt x="248" y="292"/>
                  <a:pt x="248" y="292"/>
                </a:cubicBezTo>
                <a:cubicBezTo>
                  <a:pt x="273" y="289"/>
                  <a:pt x="293" y="268"/>
                  <a:pt x="293" y="242"/>
                </a:cubicBezTo>
                <a:cubicBezTo>
                  <a:pt x="293" y="238"/>
                  <a:pt x="292" y="235"/>
                  <a:pt x="292" y="231"/>
                </a:cubicBezTo>
                <a:cubicBezTo>
                  <a:pt x="306" y="219"/>
                  <a:pt x="315" y="201"/>
                  <a:pt x="315" y="180"/>
                </a:cubicBezTo>
                <a:cubicBezTo>
                  <a:pt x="315" y="158"/>
                  <a:pt x="304" y="138"/>
                  <a:pt x="287" y="126"/>
                </a:cubicBezTo>
                <a:cubicBezTo>
                  <a:pt x="291" y="118"/>
                  <a:pt x="293" y="110"/>
                  <a:pt x="293" y="102"/>
                </a:cubicBezTo>
                <a:cubicBezTo>
                  <a:pt x="293" y="74"/>
                  <a:pt x="273" y="52"/>
                  <a:pt x="248" y="46"/>
                </a:cubicBezTo>
                <a:cubicBezTo>
                  <a:pt x="248" y="46"/>
                  <a:pt x="248" y="46"/>
                  <a:pt x="248" y="45"/>
                </a:cubicBezTo>
                <a:cubicBezTo>
                  <a:pt x="248" y="20"/>
                  <a:pt x="228" y="0"/>
                  <a:pt x="203" y="0"/>
                </a:cubicBezTo>
                <a:cubicBezTo>
                  <a:pt x="178" y="0"/>
                  <a:pt x="158" y="20"/>
                  <a:pt x="158" y="4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68" y="293"/>
                </a:moveTo>
                <a:cubicBezTo>
                  <a:pt x="90" y="293"/>
                  <a:pt x="90" y="293"/>
                  <a:pt x="90" y="293"/>
                </a:cubicBezTo>
                <a:moveTo>
                  <a:pt x="225" y="293"/>
                </a:moveTo>
                <a:cubicBezTo>
                  <a:pt x="248" y="293"/>
                  <a:pt x="248" y="293"/>
                  <a:pt x="248" y="293"/>
                </a:cubicBezTo>
                <a:moveTo>
                  <a:pt x="56" y="180"/>
                </a:moveTo>
                <a:cubicBezTo>
                  <a:pt x="68" y="180"/>
                  <a:pt x="68" y="180"/>
                  <a:pt x="68" y="180"/>
                </a:cubicBezTo>
                <a:cubicBezTo>
                  <a:pt x="80" y="180"/>
                  <a:pt x="90" y="190"/>
                  <a:pt x="90" y="203"/>
                </a:cubicBezTo>
                <a:cubicBezTo>
                  <a:pt x="90" y="203"/>
                  <a:pt x="90" y="203"/>
                  <a:pt x="90" y="203"/>
                </a:cubicBezTo>
                <a:cubicBezTo>
                  <a:pt x="90" y="215"/>
                  <a:pt x="100" y="225"/>
                  <a:pt x="113" y="225"/>
                </a:cubicBezTo>
                <a:cubicBezTo>
                  <a:pt x="158" y="225"/>
                  <a:pt x="158" y="225"/>
                  <a:pt x="158" y="225"/>
                </a:cubicBezTo>
                <a:cubicBezTo>
                  <a:pt x="203" y="225"/>
                  <a:pt x="203" y="225"/>
                  <a:pt x="203" y="225"/>
                </a:cubicBezTo>
                <a:cubicBezTo>
                  <a:pt x="215" y="225"/>
                  <a:pt x="225" y="215"/>
                  <a:pt x="225" y="203"/>
                </a:cubicBezTo>
                <a:cubicBezTo>
                  <a:pt x="225" y="203"/>
                  <a:pt x="225" y="203"/>
                  <a:pt x="225" y="203"/>
                </a:cubicBezTo>
                <a:cubicBezTo>
                  <a:pt x="225" y="190"/>
                  <a:pt x="235" y="180"/>
                  <a:pt x="248" y="180"/>
                </a:cubicBezTo>
                <a:cubicBezTo>
                  <a:pt x="259" y="180"/>
                  <a:pt x="259" y="180"/>
                  <a:pt x="259" y="180"/>
                </a:cubicBezTo>
                <a:moveTo>
                  <a:pt x="79" y="90"/>
                </a:moveTo>
                <a:cubicBezTo>
                  <a:pt x="90" y="90"/>
                  <a:pt x="90" y="90"/>
                  <a:pt x="90" y="90"/>
                </a:cubicBezTo>
                <a:cubicBezTo>
                  <a:pt x="103" y="90"/>
                  <a:pt x="113" y="100"/>
                  <a:pt x="113" y="113"/>
                </a:cubicBezTo>
                <a:cubicBezTo>
                  <a:pt x="113" y="113"/>
                  <a:pt x="113" y="113"/>
                  <a:pt x="113" y="113"/>
                </a:cubicBezTo>
                <a:cubicBezTo>
                  <a:pt x="113" y="125"/>
                  <a:pt x="123" y="135"/>
                  <a:pt x="135" y="135"/>
                </a:cubicBezTo>
                <a:cubicBezTo>
                  <a:pt x="180" y="135"/>
                  <a:pt x="180" y="135"/>
                  <a:pt x="180" y="135"/>
                </a:cubicBezTo>
                <a:cubicBezTo>
                  <a:pt x="193" y="135"/>
                  <a:pt x="203" y="125"/>
                  <a:pt x="203" y="113"/>
                </a:cubicBezTo>
                <a:cubicBezTo>
                  <a:pt x="203" y="113"/>
                  <a:pt x="203" y="113"/>
                  <a:pt x="203" y="113"/>
                </a:cubicBezTo>
                <a:cubicBezTo>
                  <a:pt x="203" y="100"/>
                  <a:pt x="213" y="90"/>
                  <a:pt x="225" y="90"/>
                </a:cubicBezTo>
                <a:cubicBezTo>
                  <a:pt x="236" y="90"/>
                  <a:pt x="236" y="90"/>
                  <a:pt x="236" y="90"/>
                </a:cubicBezTo>
                <a:moveTo>
                  <a:pt x="24" y="231"/>
                </a:moveTo>
                <a:cubicBezTo>
                  <a:pt x="36" y="242"/>
                  <a:pt x="51" y="248"/>
                  <a:pt x="68" y="248"/>
                </a:cubicBezTo>
                <a:moveTo>
                  <a:pt x="248" y="248"/>
                </a:moveTo>
                <a:cubicBezTo>
                  <a:pt x="265" y="248"/>
                  <a:pt x="280" y="242"/>
                  <a:pt x="292" y="231"/>
                </a:cubicBezTo>
                <a:moveTo>
                  <a:pt x="28" y="126"/>
                </a:moveTo>
                <a:cubicBezTo>
                  <a:pt x="73" y="126"/>
                  <a:pt x="73" y="126"/>
                  <a:pt x="73" y="126"/>
                </a:cubicBezTo>
                <a:moveTo>
                  <a:pt x="243" y="126"/>
                </a:moveTo>
                <a:cubicBezTo>
                  <a:pt x="288" y="126"/>
                  <a:pt x="288" y="126"/>
                  <a:pt x="288" y="126"/>
                </a:cubicBezTo>
                <a:moveTo>
                  <a:pt x="68" y="45"/>
                </a:moveTo>
                <a:cubicBezTo>
                  <a:pt x="101" y="45"/>
                  <a:pt x="101" y="45"/>
                  <a:pt x="101" y="45"/>
                </a:cubicBezTo>
                <a:moveTo>
                  <a:pt x="248" y="45"/>
                </a:moveTo>
                <a:cubicBezTo>
                  <a:pt x="214" y="45"/>
                  <a:pt x="214" y="45"/>
                  <a:pt x="214" y="45"/>
                </a:cubicBezTo>
                <a:moveTo>
                  <a:pt x="135" y="293"/>
                </a:moveTo>
                <a:cubicBezTo>
                  <a:pt x="180" y="293"/>
                  <a:pt x="180" y="293"/>
                  <a:pt x="180" y="293"/>
                </a:cubicBezTo>
                <a:moveTo>
                  <a:pt x="68" y="293"/>
                </a:moveTo>
                <a:cubicBezTo>
                  <a:pt x="68" y="304"/>
                  <a:pt x="68" y="304"/>
                  <a:pt x="68" y="304"/>
                </a:cubicBezTo>
                <a:cubicBezTo>
                  <a:pt x="68" y="323"/>
                  <a:pt x="83" y="338"/>
                  <a:pt x="101" y="338"/>
                </a:cubicBezTo>
                <a:cubicBezTo>
                  <a:pt x="135" y="338"/>
                  <a:pt x="135" y="338"/>
                  <a:pt x="135" y="338"/>
                </a:cubicBezTo>
                <a:cubicBezTo>
                  <a:pt x="148" y="338"/>
                  <a:pt x="158" y="328"/>
                  <a:pt x="158" y="31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158" y="293"/>
                </a:moveTo>
                <a:cubicBezTo>
                  <a:pt x="158" y="315"/>
                  <a:pt x="158" y="315"/>
                  <a:pt x="158" y="315"/>
                </a:cubicBezTo>
                <a:cubicBezTo>
                  <a:pt x="158" y="328"/>
                  <a:pt x="168" y="338"/>
                  <a:pt x="180" y="338"/>
                </a:cubicBezTo>
                <a:cubicBezTo>
                  <a:pt x="214" y="338"/>
                  <a:pt x="214" y="338"/>
                  <a:pt x="214" y="338"/>
                </a:cubicBezTo>
                <a:cubicBezTo>
                  <a:pt x="233" y="338"/>
                  <a:pt x="248" y="323"/>
                  <a:pt x="248" y="304"/>
                </a:cubicBezTo>
                <a:cubicBezTo>
                  <a:pt x="248" y="293"/>
                  <a:pt x="248" y="293"/>
                  <a:pt x="248" y="293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sz="1800" kern="0">
              <a:solidFill>
                <a:srgbClr val="000000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07E7E4-922B-8F7B-A7AA-D8A5F5C19AFE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648652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103C-53BA-33FC-F0F1-D559C6FD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4" y="2819603"/>
            <a:ext cx="5697251" cy="1218795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ko-KR" sz="4400" b="1" dirty="0">
                <a:solidFill>
                  <a:schemeClr val="tx1"/>
                </a:solidFill>
                <a:latin typeface="Segoe UI Semibold" panose="020B0702040204020203" pitchFamily="34" charset="0"/>
                <a:ea typeface="Malgun Gothic" panose="020B0503020000020004" pitchFamily="34" charset="-127"/>
              </a:rPr>
              <a:t>Microsoft Learn</a:t>
            </a:r>
            <a:br>
              <a:rPr lang="ko-KR" sz="4400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</a:br>
            <a:r>
              <a:rPr lang="ko-KR" sz="4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역량 향상 기회 활용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7D16A3-6E97-1318-01BF-23220B2912E9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190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6A25A8-5ABD-6553-F8E2-E02E11AF4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92443"/>
          </a:xfrm>
        </p:spPr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Microsoft Copilot의 정의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3BA56-F850-9F48-ED51-D6E971E01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7DF4FA-D2BB-3FF2-48B7-0A203CAB6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686715"/>
            <a:ext cx="5212080" cy="4582324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491DA-2A27-27E7-EE40-14BA22963C28}"/>
              </a:ext>
            </a:extLst>
          </p:cNvPr>
          <p:cNvSpPr txBox="1"/>
          <p:nvPr/>
        </p:nvSpPr>
        <p:spPr>
          <a:xfrm>
            <a:off x="588963" y="1074729"/>
            <a:ext cx="1101725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000"/>
              </a:spcAft>
            </a:pPr>
            <a:r>
              <a:rPr lang="ko-KR" sz="2000" b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Copilot이 수행할 수 있는 작업</a:t>
            </a:r>
          </a:p>
        </p:txBody>
      </p:sp>
      <p:sp>
        <p:nvSpPr>
          <p:cNvPr id="5" name="Rounded Rectangle 24_1">
            <a:extLst>
              <a:ext uri="{FF2B5EF4-FFF2-40B4-BE49-F238E27FC236}">
                <a16:creationId xmlns:a16="http://schemas.microsoft.com/office/drawing/2014/main" id="{8B6F220B-2681-24CC-5FD2-BDA7016C3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1" y="1686714"/>
            <a:ext cx="6219667" cy="4582324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468C7-4841-CE13-D087-450BC8ABEEFD}"/>
              </a:ext>
            </a:extLst>
          </p:cNvPr>
          <p:cNvSpPr txBox="1">
            <a:spLocks/>
          </p:cNvSpPr>
          <p:nvPr/>
        </p:nvSpPr>
        <p:spPr>
          <a:xfrm>
            <a:off x="766686" y="1831134"/>
            <a:ext cx="5838509" cy="42473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ko-KR" sz="1300" dirty="0">
                <a:latin typeface="Segoe UI" panose="020B0502040204020203" pitchFamily="34" charset="0"/>
                <a:ea typeface="Malgun Gothic" panose="020B0503020000020004" pitchFamily="34" charset="-127"/>
              </a:rPr>
              <a:t>Microsoft Copilot은 광범위한 작업을 지원할 수 있는 다목적 도우미라 </a:t>
            </a:r>
            <a:br>
              <a:rPr lang="en-US" altLang="ko-KR" sz="1300" dirty="0">
                <a:latin typeface="Segoe UI" panose="020B0502040204020203" pitchFamily="34" charset="0"/>
                <a:ea typeface="Malgun Gothic" panose="020B0503020000020004" pitchFamily="34" charset="-127"/>
              </a:rPr>
            </a:br>
            <a:r>
              <a:rPr lang="ko-KR" sz="1300" dirty="0">
                <a:latin typeface="Segoe UI" panose="020B0502040204020203" pitchFamily="34" charset="0"/>
                <a:ea typeface="Malgun Gothic" panose="020B0503020000020004" pitchFamily="34" charset="-127"/>
              </a:rPr>
              <a:t>할 수 있습니다. Copilot이 수행할 수 있는 몇 가지 작업은 다음과 같습니다.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sz="1300" b="1" i="0" dirty="0">
                <a:effectLst/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질문에 대답</a:t>
            </a:r>
            <a:r>
              <a:rPr lang="ko-KR" sz="1300" b="1" dirty="0"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:</a:t>
            </a:r>
            <a:r>
              <a:rPr lang="ko-KR" sz="1300" b="1" i="0" dirty="0">
                <a:effectLst/>
                <a:latin typeface="Segoe UI Semibold" panose="020B0702040204020203" pitchFamily="34" charset="0"/>
                <a:ea typeface="Malgun Gothic" panose="020B0503020000020004" pitchFamily="34" charset="-127"/>
              </a:rPr>
              <a:t> </a:t>
            </a:r>
            <a:r>
              <a:rPr lang="ko-KR" sz="1300" b="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과제를 할 때 궁금한 점이 있거나 평소 알고 싶었던 정보가 있었다면 Copilot에 질문하여 대답을 확인할 수 있습니다.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sz="1300" b="1" i="0" dirty="0">
                <a:effectLst/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아이디어 브레인스토밍</a:t>
            </a:r>
            <a:r>
              <a:rPr lang="ko-KR" sz="1300" b="1" dirty="0"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:</a:t>
            </a:r>
            <a:r>
              <a:rPr lang="ko-KR" sz="1300" b="1" i="0" dirty="0">
                <a:effectLst/>
                <a:latin typeface="Segoe UI Semibold" panose="020B0702040204020203" pitchFamily="34" charset="0"/>
                <a:ea typeface="Malgun Gothic" panose="020B0503020000020004" pitchFamily="34" charset="-127"/>
              </a:rPr>
              <a:t> </a:t>
            </a:r>
            <a:r>
              <a:rPr lang="ko-KR" sz="1300" b="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학교 프로젝트, 스토리 작성, 프레젠테이션 등에 사용할 참신한 아이디어가 필요한 경우 Copilot의 도움을 받아 기발한 아이디어를 구상할 수 있습니다.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sz="1300" b="1" i="0" dirty="0">
                <a:effectLst/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콘텐츠 작성</a:t>
            </a:r>
            <a:r>
              <a:rPr lang="ko-KR" sz="1300" b="1" dirty="0"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:</a:t>
            </a:r>
            <a:r>
              <a:rPr lang="ko-KR" sz="1300" b="1" i="0" dirty="0">
                <a:effectLst/>
                <a:latin typeface="Segoe UI Semibold" panose="020B0702040204020203" pitchFamily="34" charset="0"/>
                <a:ea typeface="Malgun Gothic" panose="020B0503020000020004" pitchFamily="34" charset="-127"/>
              </a:rPr>
              <a:t> </a:t>
            </a:r>
            <a:r>
              <a:rPr lang="ko-KR" sz="1300" b="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이메일, 문서, 코드, 소설, 시 등 어떤 콘텐츠든 Copilot의 도움을 받아 손쉽게 작성할 수 있습니다.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sz="1300" b="1" i="0" dirty="0">
                <a:effectLst/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작업 정리</a:t>
            </a:r>
            <a:r>
              <a:rPr lang="ko-KR" sz="1300" b="1" dirty="0"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:</a:t>
            </a:r>
            <a:r>
              <a:rPr lang="ko-KR" sz="1300" b="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 할 일 모음을 추적하거나 일정을 계획해야 하는 경우 Copilot에서 작업을 손쉽게 정리할 수 있습니다.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sz="1300" b="1" i="0" dirty="0">
                <a:effectLst/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리서치</a:t>
            </a:r>
            <a:r>
              <a:rPr lang="ko-KR" sz="1300" b="1" dirty="0"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:</a:t>
            </a:r>
            <a:r>
              <a:rPr lang="ko-KR" sz="1300" b="1" i="0" dirty="0">
                <a:effectLst/>
                <a:latin typeface="Segoe UI Semibold" panose="020B0702040204020203" pitchFamily="34" charset="0"/>
                <a:ea typeface="Malgun Gothic" panose="020B0503020000020004" pitchFamily="34" charset="-127"/>
              </a:rPr>
              <a:t> </a:t>
            </a:r>
            <a:r>
              <a:rPr lang="ko-KR" sz="1300" b="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Copilot을 통해 온라인에서 정보를 조회하거나 까다로운 토픽에 대한 설명을 확인하거나 최신 뉴스 및 업데이트 정보를 파악할 수 있습니다.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ko-KR" sz="1300" b="1" i="0" dirty="0">
                <a:effectLst/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이미지 생성</a:t>
            </a:r>
            <a:r>
              <a:rPr lang="ko-KR" sz="1300" b="1" dirty="0"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:</a:t>
            </a:r>
            <a:r>
              <a:rPr lang="ko-KR" sz="1300" b="1" i="0" dirty="0">
                <a:effectLst/>
                <a:latin typeface="Segoe UI Semibold" panose="020B0702040204020203" pitchFamily="34" charset="0"/>
                <a:ea typeface="Malgun Gothic" panose="020B0503020000020004" pitchFamily="34" charset="-127"/>
              </a:rPr>
              <a:t> </a:t>
            </a:r>
            <a:r>
              <a:rPr lang="ko-KR" sz="1300" b="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필요한 사진의 설명만 입력하면 Copilot이 특정 지침의 범위 내에서 적절한 이미지를 바로 만들어 줍니다.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ko-KR" sz="1300" b="1" i="0" dirty="0">
                <a:effectLst/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대화 참여</a:t>
            </a:r>
            <a:r>
              <a:rPr lang="ko-KR" sz="1300" b="1" dirty="0"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:</a:t>
            </a:r>
            <a:r>
              <a:rPr lang="ko-KR" sz="1300" b="1" i="0" dirty="0">
                <a:effectLst/>
                <a:latin typeface="Segoe UI Semibold" panose="020B0702040204020203" pitchFamily="34" charset="0"/>
                <a:ea typeface="Malgun Gothic" panose="020B0503020000020004" pitchFamily="34" charset="-127"/>
              </a:rPr>
              <a:t> </a:t>
            </a:r>
            <a:r>
              <a:rPr lang="ko-KR" sz="1300" b="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좋아하는 취미나 게임 등에 대해 채팅을 할 수도 있고 잡담을 </a:t>
            </a:r>
            <a:br>
              <a:rPr lang="en-US" altLang="ko-KR" sz="1300" b="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</a:br>
            <a:r>
              <a:rPr lang="ko-KR" sz="1300" b="0" i="0" dirty="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할 수도 있습니다.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B64D19D-F0B2-0BEF-1227-6E2E27345851}"/>
              </a:ext>
            </a:extLst>
          </p:cNvPr>
          <p:cNvPicPr>
            <a:picLocks/>
          </p:cNvPicPr>
          <p:nvPr/>
        </p:nvPicPr>
        <p:blipFill>
          <a:blip r:embed="rId4"/>
          <a:srcRect l="64" t="-10863" r="52" b="-11623"/>
          <a:stretch/>
        </p:blipFill>
        <p:spPr>
          <a:xfrm>
            <a:off x="7147560" y="1885769"/>
            <a:ext cx="4876800" cy="4210341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6D51F3E-D728-6725-E66D-0CD311C93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1E39DEE-BBEA-818D-6F10-EE4D1265C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627E31D-94A0-E0A0-9A7B-110940396E8E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9021F6-962F-7B09-6FAF-9503A181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6686" y="1686714"/>
            <a:ext cx="469106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6C82E1-6DB3-A779-1EEE-01D1FF2A4D59}"/>
              </a:ext>
            </a:extLst>
          </p:cNvPr>
          <p:cNvSpPr txBox="1"/>
          <p:nvPr/>
        </p:nvSpPr>
        <p:spPr>
          <a:xfrm>
            <a:off x="206039" y="6573246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322259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1E1F-B96B-5583-C8DF-2942E9853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70263"/>
            <a:ext cx="11017250" cy="492443"/>
          </a:xfrm>
        </p:spPr>
        <p:txBody>
          <a:bodyPr/>
          <a:lstStyle/>
          <a:p>
            <a:r>
              <a:rPr lang="ko-KR" b="1">
                <a:latin typeface="Segoe UI Semibold" panose="020B0702040204020203" pitchFamily="34" charset="0"/>
                <a:ea typeface="Malgun Gothic" panose="020B0503020000020004" pitchFamily="34" charset="-127"/>
              </a:rPr>
              <a:t>Microsoft Copilot의 작동 방식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37DA0-3E4C-DB20-C5BB-10F50FAD705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8963" y="1078992"/>
            <a:ext cx="11010900" cy="307777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ko-KR" sz="2000" b="1" i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생성형 인공 지능</a:t>
            </a:r>
            <a:r>
              <a:rPr lang="ko-KR" sz="20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 활용</a:t>
            </a:r>
          </a:p>
        </p:txBody>
      </p:sp>
      <p:sp>
        <p:nvSpPr>
          <p:cNvPr id="21" name="Rounded Rectangle 24_1">
            <a:extLst>
              <a:ext uri="{FF2B5EF4-FFF2-40B4-BE49-F238E27FC236}">
                <a16:creationId xmlns:a16="http://schemas.microsoft.com/office/drawing/2014/main" id="{D790588E-5D26-1FB1-FB6D-AD2EF5F22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640558"/>
            <a:ext cx="11017250" cy="4527323"/>
          </a:xfrm>
          <a:prstGeom prst="roundRect">
            <a:avLst>
              <a:gd name="adj" fmla="val 5020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normalizeH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 panose="020B0502040204020203" pitchFamily="34" charset="0"/>
              <a:ea typeface="Malgun Gothic" panose="020B0503020000020004" pitchFamily="34" charset="-127"/>
              <a:cs typeface="+mn-cs"/>
            </a:endParaRPr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88F3C21F-895C-AA46-5632-DA0107CE3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0592" y="2783313"/>
            <a:ext cx="511080" cy="507576"/>
            <a:chOff x="750919" y="1605478"/>
            <a:chExt cx="511080" cy="50757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05E230-9CE7-4699-C6BD-DC78AC4BC65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50919" y="1605478"/>
              <a:ext cx="511080" cy="507576"/>
              <a:chOff x="547424" y="4293480"/>
              <a:chExt cx="640026" cy="65741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B3EF866-E89B-BD1A-C42C-425A49A2C5D2}"/>
                  </a:ext>
                </a:extLst>
              </p:cNvPr>
              <p:cNvGrpSpPr/>
              <p:nvPr/>
            </p:nvGrpSpPr>
            <p:grpSpPr>
              <a:xfrm>
                <a:off x="547424" y="4293480"/>
                <a:ext cx="640026" cy="657416"/>
                <a:chOff x="987658" y="5065483"/>
                <a:chExt cx="1169054" cy="120082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0677FA4-246E-1539-C9AA-FA125C22CBE5}"/>
                    </a:ext>
                  </a:extLst>
                </p:cNvPr>
                <p:cNvGrpSpPr/>
                <p:nvPr/>
              </p:nvGrpSpPr>
              <p:grpSpPr>
                <a:xfrm>
                  <a:off x="987658" y="5065483"/>
                  <a:ext cx="1169054" cy="1200820"/>
                  <a:chOff x="6349393" y="1711575"/>
                  <a:chExt cx="5590022" cy="5674618"/>
                </a:xfrm>
              </p:grpSpPr>
              <p:sp>
                <p:nvSpPr>
                  <p:cNvPr id="33" name="Rounded Rectangle 3_1">
                    <a:extLst>
                      <a:ext uri="{FF2B5EF4-FFF2-40B4-BE49-F238E27FC236}">
                        <a16:creationId xmlns:a16="http://schemas.microsoft.com/office/drawing/2014/main" id="{F730092F-1A1E-396B-17B1-9A74CB59EFBB}"/>
                      </a:ext>
                    </a:extLst>
                  </p:cNvPr>
                  <p:cNvSpPr/>
                  <p:nvPr/>
                </p:nvSpPr>
                <p:spPr>
                  <a:xfrm>
                    <a:off x="6353251" y="1711575"/>
                    <a:ext cx="5582307" cy="5674610"/>
                  </a:xfrm>
                  <a:prstGeom prst="ellipse">
                    <a:avLst/>
                  </a:prstGeom>
                  <a:solidFill>
                    <a:srgbClr val="F4F3F5"/>
                  </a:solidFill>
                  <a:ln>
                    <a:noFill/>
                  </a:ln>
                  <a:effectLst>
                    <a:outerShdw blurRad="50800" dist="38100" dir="18900000" algn="bl" rotWithShape="0">
                      <a:schemeClr val="bg1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1200" cap="none" normalizeH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Malgun Gothic" panose="020B0503020000020004" pitchFamily="34" charset="-127"/>
                      <a:cs typeface="+mn-cs"/>
                    </a:endParaRPr>
                  </a:p>
                </p:txBody>
              </p:sp>
              <p:sp>
                <p:nvSpPr>
                  <p:cNvPr id="34" name="Rounded Rectangle 3_1">
                    <a:extLst>
                      <a:ext uri="{FF2B5EF4-FFF2-40B4-BE49-F238E27FC236}">
                        <a16:creationId xmlns:a16="http://schemas.microsoft.com/office/drawing/2014/main" id="{A368E18E-E5BC-C60E-3EC1-DB1F99D73036}"/>
                      </a:ext>
                    </a:extLst>
                  </p:cNvPr>
                  <p:cNvSpPr/>
                  <p:nvPr/>
                </p:nvSpPr>
                <p:spPr>
                  <a:xfrm>
                    <a:off x="6349393" y="1711583"/>
                    <a:ext cx="5590022" cy="5674610"/>
                  </a:xfrm>
                  <a:prstGeom prst="ellipse">
                    <a:avLst/>
                  </a:prstGeom>
                  <a:solidFill>
                    <a:srgbClr val="F4F3F5"/>
                  </a:solidFill>
                  <a:ln>
                    <a:noFill/>
                  </a:ln>
                  <a:effectLst>
                    <a:outerShdw blurRad="38100" dist="12700" dir="8100000" algn="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1200" cap="none" normalizeH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Malgun Gothic" panose="020B0503020000020004" pitchFamily="34" charset="-127"/>
                      <a:cs typeface="+mn-cs"/>
                    </a:endParaRPr>
                  </a:p>
                </p:txBody>
              </p:sp>
            </p:grpSp>
            <p:sp>
              <p:nvSpPr>
                <p:cNvPr id="31" name="Rounded Rectangle 3_1">
                  <a:extLst>
                    <a:ext uri="{FF2B5EF4-FFF2-40B4-BE49-F238E27FC236}">
                      <a16:creationId xmlns:a16="http://schemas.microsoft.com/office/drawing/2014/main" id="{869016DD-1BDB-BE81-0457-05F8710F6A3E}"/>
                    </a:ext>
                  </a:extLst>
                </p:cNvPr>
                <p:cNvSpPr/>
                <p:nvPr/>
              </p:nvSpPr>
              <p:spPr>
                <a:xfrm>
                  <a:off x="1020375" y="5112120"/>
                  <a:ext cx="1105119" cy="1107553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innerShdw blurRad="38100" dist="25400" dir="18900000">
                    <a:prstClr val="black">
                      <a:alpha val="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32" name="Rounded Rectangle 24_1">
                  <a:extLst>
                    <a:ext uri="{FF2B5EF4-FFF2-40B4-BE49-F238E27FC236}">
                      <a16:creationId xmlns:a16="http://schemas.microsoft.com/office/drawing/2014/main" id="{6FE7EF0C-FC56-3717-022E-3EC34BC84E5A}"/>
                    </a:ext>
                  </a:extLst>
                </p:cNvPr>
                <p:cNvSpPr/>
                <p:nvPr/>
              </p:nvSpPr>
              <p:spPr bwMode="auto">
                <a:xfrm>
                  <a:off x="1020375" y="5112120"/>
                  <a:ext cx="1105119" cy="110755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4F3F5">
                        <a:alpha val="0"/>
                      </a:srgbClr>
                    </a:gs>
                    <a:gs pos="100000">
                      <a:srgbClr val="F4F3F5"/>
                    </a:gs>
                  </a:gsLst>
                  <a:lin ang="8100000" scaled="1"/>
                  <a:tileRect/>
                </a:gradFill>
                <a:ln>
                  <a:gradFill>
                    <a:gsLst>
                      <a:gs pos="0">
                        <a:srgbClr val="F4F3F5"/>
                      </a:gs>
                      <a:gs pos="100000">
                        <a:srgbClr val="F4F3F5"/>
                      </a:gs>
                    </a:gsLst>
                    <a:lin ang="5400000" scaled="1"/>
                  </a:gradFill>
                  <a:headEnd type="none" w="med" len="med"/>
                  <a:tailEnd type="none" w="med" len="med"/>
                </a:ln>
                <a:effectLst>
                  <a:innerShdw blurRad="203200" dist="190500" dir="2700000">
                    <a:schemeClr val="bg1">
                      <a:alpha val="87000"/>
                    </a:schemeClr>
                  </a:inn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algun Gothic" panose="020B0503020000020004" pitchFamily="34" charset="-127"/>
                    <a:ea typeface="Malgun Gothic" panose="020B0503020000020004" pitchFamily="34" charset="-127"/>
                    <a:cs typeface="Segoe UI" pitchFamily="34" charset="0"/>
                  </a:endParaRPr>
                </a:p>
              </p:txBody>
            </p:sp>
          </p:grp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25400D7-F1A1-9AA7-F12E-2AB372067BA0}"/>
                  </a:ext>
                </a:extLst>
              </p:cNvPr>
              <p:cNvSpPr/>
              <p:nvPr/>
            </p:nvSpPr>
            <p:spPr bwMode="auto">
              <a:xfrm>
                <a:off x="611224" y="4365977"/>
                <a:ext cx="512427" cy="51242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1" i="0" u="none" strike="noStrike" kern="1200" cap="none" normalizeH="0" noProof="0">
                  <a:ln>
                    <a:noFill/>
                  </a:ln>
                  <a:solidFill>
                    <a:srgbClr val="C73ECC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sp>
          <p:nvSpPr>
            <p:cNvPr id="22" name="speech_5" title="Icon of two overlapping chat bubbles">
              <a:extLst>
                <a:ext uri="{FF2B5EF4-FFF2-40B4-BE49-F238E27FC236}">
                  <a16:creationId xmlns:a16="http://schemas.microsoft.com/office/drawing/2014/main" id="{B0F4B995-A23B-9EAC-09A1-4FAF13E664E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3133" y="1770657"/>
              <a:ext cx="226652" cy="177218"/>
            </a:xfrm>
            <a:custGeom>
              <a:avLst/>
              <a:gdLst>
                <a:gd name="T0" fmla="*/ 167 w 243"/>
                <a:gd name="T1" fmla="*/ 56 h 190"/>
                <a:gd name="T2" fmla="*/ 167 w 243"/>
                <a:gd name="T3" fmla="*/ 114 h 190"/>
                <a:gd name="T4" fmla="*/ 60 w 243"/>
                <a:gd name="T5" fmla="*/ 114 h 190"/>
                <a:gd name="T6" fmla="*/ 21 w 243"/>
                <a:gd name="T7" fmla="*/ 155 h 190"/>
                <a:gd name="T8" fmla="*/ 21 w 243"/>
                <a:gd name="T9" fmla="*/ 114 h 190"/>
                <a:gd name="T10" fmla="*/ 0 w 243"/>
                <a:gd name="T11" fmla="*/ 114 h 190"/>
                <a:gd name="T12" fmla="*/ 0 w 243"/>
                <a:gd name="T13" fmla="*/ 0 h 190"/>
                <a:gd name="T14" fmla="*/ 167 w 243"/>
                <a:gd name="T15" fmla="*/ 0 h 190"/>
                <a:gd name="T16" fmla="*/ 167 w 243"/>
                <a:gd name="T17" fmla="*/ 56 h 190"/>
                <a:gd name="T18" fmla="*/ 77 w 243"/>
                <a:gd name="T19" fmla="*/ 114 h 190"/>
                <a:gd name="T20" fmla="*/ 77 w 243"/>
                <a:gd name="T21" fmla="*/ 150 h 190"/>
                <a:gd name="T22" fmla="*/ 183 w 243"/>
                <a:gd name="T23" fmla="*/ 150 h 190"/>
                <a:gd name="T24" fmla="*/ 222 w 243"/>
                <a:gd name="T25" fmla="*/ 190 h 190"/>
                <a:gd name="T26" fmla="*/ 222 w 243"/>
                <a:gd name="T27" fmla="*/ 150 h 190"/>
                <a:gd name="T28" fmla="*/ 243 w 243"/>
                <a:gd name="T29" fmla="*/ 150 h 190"/>
                <a:gd name="T30" fmla="*/ 243 w 243"/>
                <a:gd name="T31" fmla="*/ 36 h 190"/>
                <a:gd name="T32" fmla="*/ 167 w 243"/>
                <a:gd name="T33" fmla="*/ 3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190">
                  <a:moveTo>
                    <a:pt x="167" y="56"/>
                  </a:moveTo>
                  <a:lnTo>
                    <a:pt x="167" y="114"/>
                  </a:lnTo>
                  <a:lnTo>
                    <a:pt x="60" y="114"/>
                  </a:lnTo>
                  <a:lnTo>
                    <a:pt x="21" y="155"/>
                  </a:lnTo>
                  <a:lnTo>
                    <a:pt x="21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56"/>
                  </a:lnTo>
                  <a:moveTo>
                    <a:pt x="77" y="114"/>
                  </a:moveTo>
                  <a:lnTo>
                    <a:pt x="77" y="150"/>
                  </a:lnTo>
                  <a:lnTo>
                    <a:pt x="183" y="150"/>
                  </a:lnTo>
                  <a:lnTo>
                    <a:pt x="222" y="190"/>
                  </a:lnTo>
                  <a:lnTo>
                    <a:pt x="222" y="150"/>
                  </a:lnTo>
                  <a:lnTo>
                    <a:pt x="243" y="150"/>
                  </a:lnTo>
                  <a:lnTo>
                    <a:pt x="243" y="36"/>
                  </a:lnTo>
                  <a:lnTo>
                    <a:pt x="167" y="36"/>
                  </a:lnTo>
                </a:path>
              </a:pathLst>
            </a:custGeom>
            <a:noFill/>
            <a:ln w="9525" cap="sq">
              <a:gradFill>
                <a:gsLst>
                  <a:gs pos="0">
                    <a:srgbClr val="FF5C39"/>
                  </a:gs>
                  <a:gs pos="685">
                    <a:srgbClr val="FE5B3A"/>
                  </a:gs>
                  <a:gs pos="1370">
                    <a:srgbClr val="FE5B3C"/>
                  </a:gs>
                  <a:gs pos="2055">
                    <a:srgbClr val="FE5B3E"/>
                  </a:gs>
                  <a:gs pos="2740">
                    <a:srgbClr val="FE5B40"/>
                  </a:gs>
                  <a:gs pos="3425">
                    <a:srgbClr val="FE5B42"/>
                  </a:gs>
                  <a:gs pos="4110">
                    <a:srgbClr val="FE5B44"/>
                  </a:gs>
                  <a:gs pos="4795">
                    <a:srgbClr val="FE5B45"/>
                  </a:gs>
                  <a:gs pos="5479">
                    <a:srgbClr val="FE5B47"/>
                  </a:gs>
                  <a:gs pos="6164">
                    <a:srgbClr val="FE5B49"/>
                  </a:gs>
                  <a:gs pos="6849">
                    <a:srgbClr val="FE5B4B"/>
                  </a:gs>
                  <a:gs pos="7534">
                    <a:srgbClr val="FE5B4D"/>
                  </a:gs>
                  <a:gs pos="8219">
                    <a:srgbClr val="FE5B4E"/>
                  </a:gs>
                  <a:gs pos="8904">
                    <a:srgbClr val="FE5B50"/>
                  </a:gs>
                  <a:gs pos="9589">
                    <a:srgbClr val="FE5B52"/>
                  </a:gs>
                  <a:gs pos="10274">
                    <a:srgbClr val="FE5B54"/>
                  </a:gs>
                  <a:gs pos="10959">
                    <a:srgbClr val="FE5B55"/>
                  </a:gs>
                  <a:gs pos="11644">
                    <a:srgbClr val="FE5B57"/>
                  </a:gs>
                  <a:gs pos="12329">
                    <a:srgbClr val="FD5B59"/>
                  </a:gs>
                  <a:gs pos="13014">
                    <a:srgbClr val="FD5B5A"/>
                  </a:gs>
                  <a:gs pos="13699">
                    <a:srgbClr val="FD5B5C"/>
                  </a:gs>
                  <a:gs pos="14384">
                    <a:srgbClr val="FD5B5E"/>
                  </a:gs>
                  <a:gs pos="15068">
                    <a:srgbClr val="FD5B5F"/>
                  </a:gs>
                  <a:gs pos="15753">
                    <a:srgbClr val="FD5B61"/>
                  </a:gs>
                  <a:gs pos="16438">
                    <a:srgbClr val="FD5A63"/>
                  </a:gs>
                  <a:gs pos="17123">
                    <a:srgbClr val="FC5A64"/>
                  </a:gs>
                  <a:gs pos="17808">
                    <a:srgbClr val="FC5A66"/>
                  </a:gs>
                  <a:gs pos="18493">
                    <a:srgbClr val="FC5A67"/>
                  </a:gs>
                  <a:gs pos="19178">
                    <a:srgbClr val="FC5A69"/>
                  </a:gs>
                  <a:gs pos="19863">
                    <a:srgbClr val="FC5A6A"/>
                  </a:gs>
                  <a:gs pos="20548">
                    <a:srgbClr val="FC5A6C"/>
                  </a:gs>
                  <a:gs pos="21233">
                    <a:srgbClr val="FB5A6E"/>
                  </a:gs>
                  <a:gs pos="21918">
                    <a:srgbClr val="FB5A6F"/>
                  </a:gs>
                  <a:gs pos="22603">
                    <a:srgbClr val="FB5A71"/>
                  </a:gs>
                  <a:gs pos="23288">
                    <a:srgbClr val="FB5A72"/>
                  </a:gs>
                  <a:gs pos="23973">
                    <a:srgbClr val="FB5974"/>
                  </a:gs>
                  <a:gs pos="24657">
                    <a:srgbClr val="FA5975"/>
                  </a:gs>
                  <a:gs pos="25343">
                    <a:srgbClr val="FA5977"/>
                  </a:gs>
                  <a:gs pos="26027">
                    <a:srgbClr val="FA5978"/>
                  </a:gs>
                  <a:gs pos="26712">
                    <a:srgbClr val="FA5979"/>
                  </a:gs>
                  <a:gs pos="27397">
                    <a:srgbClr val="FA597B"/>
                  </a:gs>
                  <a:gs pos="28082">
                    <a:srgbClr val="F9597C"/>
                  </a:gs>
                  <a:gs pos="28767">
                    <a:srgbClr val="F9597E"/>
                  </a:gs>
                  <a:gs pos="29452">
                    <a:srgbClr val="F9587F"/>
                  </a:gs>
                  <a:gs pos="30137">
                    <a:srgbClr val="F95880"/>
                  </a:gs>
                  <a:gs pos="30822">
                    <a:srgbClr val="F85882"/>
                  </a:gs>
                  <a:gs pos="31507">
                    <a:srgbClr val="F85883"/>
                  </a:gs>
                  <a:gs pos="32192">
                    <a:srgbClr val="F85885"/>
                  </a:gs>
                  <a:gs pos="32877">
                    <a:srgbClr val="F85886"/>
                  </a:gs>
                  <a:gs pos="33562">
                    <a:srgbClr val="F75887"/>
                  </a:gs>
                  <a:gs pos="34247">
                    <a:srgbClr val="F75789"/>
                  </a:gs>
                  <a:gs pos="34931">
                    <a:srgbClr val="F7578A"/>
                  </a:gs>
                  <a:gs pos="35616">
                    <a:srgbClr val="F6578B"/>
                  </a:gs>
                  <a:gs pos="36301">
                    <a:srgbClr val="F6578C"/>
                  </a:gs>
                  <a:gs pos="36986">
                    <a:srgbClr val="F6578E"/>
                  </a:gs>
                  <a:gs pos="37671">
                    <a:srgbClr val="F6578F"/>
                  </a:gs>
                  <a:gs pos="38356">
                    <a:srgbClr val="F55790"/>
                  </a:gs>
                  <a:gs pos="39041">
                    <a:srgbClr val="F55691"/>
                  </a:gs>
                  <a:gs pos="39726">
                    <a:srgbClr val="F55693"/>
                  </a:gs>
                  <a:gs pos="40411">
                    <a:srgbClr val="F45694"/>
                  </a:gs>
                  <a:gs pos="41096">
                    <a:srgbClr val="F45695"/>
                  </a:gs>
                  <a:gs pos="41781">
                    <a:srgbClr val="F45696"/>
                  </a:gs>
                  <a:gs pos="42466">
                    <a:srgbClr val="F35597"/>
                  </a:gs>
                  <a:gs pos="43151">
                    <a:srgbClr val="F35599"/>
                  </a:gs>
                  <a:gs pos="43836">
                    <a:srgbClr val="F3559A"/>
                  </a:gs>
                  <a:gs pos="44521">
                    <a:srgbClr val="F2559B"/>
                  </a:gs>
                  <a:gs pos="45206">
                    <a:srgbClr val="F2559C"/>
                  </a:gs>
                  <a:gs pos="45890">
                    <a:srgbClr val="F2559D"/>
                  </a:gs>
                  <a:gs pos="46575">
                    <a:srgbClr val="F1549E"/>
                  </a:gs>
                  <a:gs pos="47260">
                    <a:srgbClr val="F1549F"/>
                  </a:gs>
                  <a:gs pos="47945">
                    <a:srgbClr val="F054A0"/>
                  </a:gs>
                  <a:gs pos="48630">
                    <a:srgbClr val="F054A1"/>
                  </a:gs>
                  <a:gs pos="49315">
                    <a:srgbClr val="F054A2"/>
                  </a:gs>
                  <a:gs pos="50000">
                    <a:srgbClr val="EF53A3"/>
                  </a:gs>
                  <a:gs pos="50685">
                    <a:srgbClr val="EF53A4"/>
                  </a:gs>
                  <a:gs pos="51370">
                    <a:srgbClr val="EE53A5"/>
                  </a:gs>
                  <a:gs pos="52055">
                    <a:srgbClr val="EE53A6"/>
                  </a:gs>
                  <a:gs pos="52740">
                    <a:srgbClr val="EE52A7"/>
                  </a:gs>
                  <a:gs pos="53425">
                    <a:srgbClr val="ED52A8"/>
                  </a:gs>
                  <a:gs pos="54110">
                    <a:srgbClr val="ED52A9"/>
                  </a:gs>
                  <a:gs pos="54795">
                    <a:srgbClr val="EC52AA"/>
                  </a:gs>
                  <a:gs pos="55480">
                    <a:srgbClr val="EC52AB"/>
                  </a:gs>
                  <a:gs pos="56164">
                    <a:srgbClr val="EC51AC"/>
                  </a:gs>
                  <a:gs pos="56849">
                    <a:srgbClr val="EB51AD"/>
                  </a:gs>
                  <a:gs pos="57534">
                    <a:srgbClr val="EB51AE"/>
                  </a:gs>
                  <a:gs pos="58219">
                    <a:srgbClr val="EA51AF"/>
                  </a:gs>
                  <a:gs pos="58904">
                    <a:srgbClr val="EA50B0"/>
                  </a:gs>
                  <a:gs pos="59589">
                    <a:srgbClr val="E950B1"/>
                  </a:gs>
                  <a:gs pos="60274">
                    <a:srgbClr val="E950B1"/>
                  </a:gs>
                  <a:gs pos="60959">
                    <a:srgbClr val="E850B2"/>
                  </a:gs>
                  <a:gs pos="61644">
                    <a:srgbClr val="E84FB3"/>
                  </a:gs>
                  <a:gs pos="62329">
                    <a:srgbClr val="E74FB4"/>
                  </a:gs>
                  <a:gs pos="63014">
                    <a:srgbClr val="E74FB5"/>
                  </a:gs>
                  <a:gs pos="63699">
                    <a:srgbClr val="E64FB6"/>
                  </a:gs>
                  <a:gs pos="64384">
                    <a:srgbClr val="E64EB6"/>
                  </a:gs>
                  <a:gs pos="65069">
                    <a:srgbClr val="E54EB7"/>
                  </a:gs>
                  <a:gs pos="65753">
                    <a:srgbClr val="E54EB8"/>
                  </a:gs>
                  <a:gs pos="66438">
                    <a:srgbClr val="E44EB9"/>
                  </a:gs>
                  <a:gs pos="67123">
                    <a:srgbClr val="E44DB9"/>
                  </a:gs>
                  <a:gs pos="67808">
                    <a:srgbClr val="E34DBA"/>
                  </a:gs>
                  <a:gs pos="68493">
                    <a:srgbClr val="E34DBB"/>
                  </a:gs>
                  <a:gs pos="69178">
                    <a:srgbClr val="E24CBB"/>
                  </a:gs>
                  <a:gs pos="69863">
                    <a:srgbClr val="E24CBC"/>
                  </a:gs>
                  <a:gs pos="70548">
                    <a:srgbClr val="E14CBD"/>
                  </a:gs>
                  <a:gs pos="71233">
                    <a:srgbClr val="E14CBD"/>
                  </a:gs>
                  <a:gs pos="71918">
                    <a:srgbClr val="E04BBE"/>
                  </a:gs>
                  <a:gs pos="72603">
                    <a:srgbClr val="E04BBF"/>
                  </a:gs>
                  <a:gs pos="73288">
                    <a:srgbClr val="DF4BBF"/>
                  </a:gs>
                  <a:gs pos="73973">
                    <a:srgbClr val="DF4AC0"/>
                  </a:gs>
                  <a:gs pos="74657">
                    <a:srgbClr val="DE4AC0"/>
                  </a:gs>
                  <a:gs pos="75343">
                    <a:srgbClr val="DE4AC1"/>
                  </a:gs>
                  <a:gs pos="76027">
                    <a:srgbClr val="DD4AC1"/>
                  </a:gs>
                  <a:gs pos="76712">
                    <a:srgbClr val="DC49C2"/>
                  </a:gs>
                  <a:gs pos="77397">
                    <a:srgbClr val="DC49C2"/>
                  </a:gs>
                  <a:gs pos="78082">
                    <a:srgbClr val="DB49C3"/>
                  </a:gs>
                  <a:gs pos="78767">
                    <a:srgbClr val="DB48C3"/>
                  </a:gs>
                  <a:gs pos="79452">
                    <a:srgbClr val="DA48C4"/>
                  </a:gs>
                  <a:gs pos="80137">
                    <a:srgbClr val="DA48C4"/>
                  </a:gs>
                  <a:gs pos="80822">
                    <a:srgbClr val="D947C5"/>
                  </a:gs>
                  <a:gs pos="81507">
                    <a:srgbClr val="D847C5"/>
                  </a:gs>
                  <a:gs pos="82192">
                    <a:srgbClr val="D847C6"/>
                  </a:gs>
                  <a:gs pos="82877">
                    <a:srgbClr val="D746C6"/>
                  </a:gs>
                  <a:gs pos="83562">
                    <a:srgbClr val="D746C7"/>
                  </a:gs>
                  <a:gs pos="84247">
                    <a:srgbClr val="D646C7"/>
                  </a:gs>
                  <a:gs pos="84931">
                    <a:srgbClr val="D545C7"/>
                  </a:gs>
                  <a:gs pos="85616">
                    <a:srgbClr val="D545C8"/>
                  </a:gs>
                  <a:gs pos="86301">
                    <a:srgbClr val="D445C8"/>
                  </a:gs>
                  <a:gs pos="86986">
                    <a:srgbClr val="D344C8"/>
                  </a:gs>
                  <a:gs pos="87671">
                    <a:srgbClr val="D344C9"/>
                  </a:gs>
                  <a:gs pos="88356">
                    <a:srgbClr val="D244C9"/>
                  </a:gs>
                  <a:gs pos="89041">
                    <a:srgbClr val="D143C9"/>
                  </a:gs>
                  <a:gs pos="89726">
                    <a:srgbClr val="D143C9"/>
                  </a:gs>
                  <a:gs pos="90411">
                    <a:srgbClr val="D043CA"/>
                  </a:gs>
                  <a:gs pos="91096">
                    <a:srgbClr val="CF42CA"/>
                  </a:gs>
                  <a:gs pos="91781">
                    <a:srgbClr val="CF42CA"/>
                  </a:gs>
                  <a:gs pos="92466">
                    <a:srgbClr val="CE42CA"/>
                  </a:gs>
                  <a:gs pos="93151">
                    <a:srgbClr val="CD41CB"/>
                  </a:gs>
                  <a:gs pos="93836">
                    <a:srgbClr val="CD41CB"/>
                  </a:gs>
                  <a:gs pos="94520">
                    <a:srgbClr val="CC41CB"/>
                  </a:gs>
                  <a:gs pos="95205">
                    <a:srgbClr val="CB40CB"/>
                  </a:gs>
                  <a:gs pos="95890">
                    <a:srgbClr val="CB40CB"/>
                  </a:gs>
                  <a:gs pos="96575">
                    <a:srgbClr val="CA3FCB"/>
                  </a:gs>
                  <a:gs pos="97260">
                    <a:srgbClr val="C93FCB"/>
                  </a:gs>
                  <a:gs pos="97945">
                    <a:srgbClr val="C93FCB"/>
                  </a:gs>
                  <a:gs pos="98630">
                    <a:srgbClr val="C83ECB"/>
                  </a:gs>
                  <a:gs pos="99315">
                    <a:srgbClr val="C73ECB"/>
                  </a:gs>
                  <a:gs pos="100000">
                    <a:srgbClr val="C73ECC"/>
                  </a:gs>
                  <a:gs pos="100000">
                    <a:srgbClr val="FF5C39"/>
                  </a:gs>
                  <a:gs pos="100000">
                    <a:srgbClr val="FE5B3A"/>
                  </a:gs>
                  <a:gs pos="100000">
                    <a:srgbClr val="FE5B3C"/>
                  </a:gs>
                  <a:gs pos="100000">
                    <a:srgbClr val="FE5B3E"/>
                  </a:gs>
                  <a:gs pos="100000">
                    <a:srgbClr val="FE5B40"/>
                  </a:gs>
                  <a:gs pos="100000">
                    <a:srgbClr val="FE5B42"/>
                  </a:gs>
                  <a:gs pos="100000">
                    <a:srgbClr val="FE5B44"/>
                  </a:gs>
                  <a:gs pos="100000">
                    <a:srgbClr val="FE5B45"/>
                  </a:gs>
                  <a:gs pos="100000">
                    <a:srgbClr val="FE5B47"/>
                  </a:gs>
                  <a:gs pos="100000">
                    <a:srgbClr val="FE5B49"/>
                  </a:gs>
                  <a:gs pos="100000">
                    <a:srgbClr val="FE5B4B"/>
                  </a:gs>
                  <a:gs pos="100000">
                    <a:srgbClr val="FE5B4D"/>
                  </a:gs>
                  <a:gs pos="100000">
                    <a:srgbClr val="FE5B4E"/>
                  </a:gs>
                  <a:gs pos="100000">
                    <a:srgbClr val="FE5B50"/>
                  </a:gs>
                  <a:gs pos="100000">
                    <a:srgbClr val="FE5B52"/>
                  </a:gs>
                  <a:gs pos="100000">
                    <a:srgbClr val="FE5B54"/>
                  </a:gs>
                  <a:gs pos="100000">
                    <a:srgbClr val="FE5B55"/>
                  </a:gs>
                  <a:gs pos="100000">
                    <a:srgbClr val="FE5B57"/>
                  </a:gs>
                  <a:gs pos="100000">
                    <a:srgbClr val="FD5B59"/>
                  </a:gs>
                  <a:gs pos="100000">
                    <a:srgbClr val="FD5B5A"/>
                  </a:gs>
                  <a:gs pos="100000">
                    <a:srgbClr val="FD5B5C"/>
                  </a:gs>
                  <a:gs pos="100000">
                    <a:srgbClr val="FD5B5E"/>
                  </a:gs>
                  <a:gs pos="100000">
                    <a:srgbClr val="FD5B5F"/>
                  </a:gs>
                  <a:gs pos="100000">
                    <a:srgbClr val="FD5B61"/>
                  </a:gs>
                  <a:gs pos="100000">
                    <a:srgbClr val="FD5A63"/>
                  </a:gs>
                  <a:gs pos="100000">
                    <a:srgbClr val="FC5A64"/>
                  </a:gs>
                  <a:gs pos="100000">
                    <a:srgbClr val="FC5A66"/>
                  </a:gs>
                  <a:gs pos="100000">
                    <a:srgbClr val="FC5A67"/>
                  </a:gs>
                  <a:gs pos="100000">
                    <a:srgbClr val="FC5A69"/>
                  </a:gs>
                  <a:gs pos="100000">
                    <a:srgbClr val="FC5A6A"/>
                  </a:gs>
                  <a:gs pos="100000">
                    <a:srgbClr val="FC5A6C"/>
                  </a:gs>
                  <a:gs pos="100000">
                    <a:srgbClr val="FB5A6E"/>
                  </a:gs>
                  <a:gs pos="100000">
                    <a:srgbClr val="FB5A6F"/>
                  </a:gs>
                  <a:gs pos="100000">
                    <a:srgbClr val="FB5A71"/>
                  </a:gs>
                  <a:gs pos="100000">
                    <a:srgbClr val="FB5A72"/>
                  </a:gs>
                  <a:gs pos="100000">
                    <a:srgbClr val="FB5974"/>
                  </a:gs>
                  <a:gs pos="100000">
                    <a:srgbClr val="FA5975"/>
                  </a:gs>
                  <a:gs pos="100000">
                    <a:srgbClr val="FA5977"/>
                  </a:gs>
                  <a:gs pos="100000">
                    <a:srgbClr val="FA5978"/>
                  </a:gs>
                  <a:gs pos="100000">
                    <a:srgbClr val="FA5979"/>
                  </a:gs>
                  <a:gs pos="100000">
                    <a:srgbClr val="FA597B"/>
                  </a:gs>
                  <a:gs pos="100000">
                    <a:srgbClr val="F9597C"/>
                  </a:gs>
                  <a:gs pos="100000">
                    <a:srgbClr val="F9597E"/>
                  </a:gs>
                  <a:gs pos="100000">
                    <a:srgbClr val="F9587F"/>
                  </a:gs>
                  <a:gs pos="100000">
                    <a:srgbClr val="F95880"/>
                  </a:gs>
                  <a:gs pos="100000">
                    <a:srgbClr val="F85882"/>
                  </a:gs>
                  <a:gs pos="100000">
                    <a:srgbClr val="F85883"/>
                  </a:gs>
                  <a:gs pos="100000">
                    <a:srgbClr val="F85885"/>
                  </a:gs>
                  <a:gs pos="100000">
                    <a:srgbClr val="F85886"/>
                  </a:gs>
                  <a:gs pos="100000">
                    <a:srgbClr val="F75887"/>
                  </a:gs>
                  <a:gs pos="100000">
                    <a:srgbClr val="F75789"/>
                  </a:gs>
                  <a:gs pos="100000">
                    <a:srgbClr val="F7578A"/>
                  </a:gs>
                  <a:gs pos="100000">
                    <a:srgbClr val="F6578B"/>
                  </a:gs>
                  <a:gs pos="100000">
                    <a:srgbClr val="F6578C"/>
                  </a:gs>
                  <a:gs pos="100000">
                    <a:srgbClr val="F6578E"/>
                  </a:gs>
                  <a:gs pos="100000">
                    <a:srgbClr val="F6578F"/>
                  </a:gs>
                  <a:gs pos="100000">
                    <a:srgbClr val="F55790"/>
                  </a:gs>
                  <a:gs pos="100000">
                    <a:srgbClr val="F55691"/>
                  </a:gs>
                  <a:gs pos="100000">
                    <a:srgbClr val="F55693"/>
                  </a:gs>
                  <a:gs pos="100000">
                    <a:srgbClr val="F45694"/>
                  </a:gs>
                  <a:gs pos="100000">
                    <a:srgbClr val="F45695"/>
                  </a:gs>
                  <a:gs pos="100000">
                    <a:srgbClr val="F45696"/>
                  </a:gs>
                  <a:gs pos="100000">
                    <a:srgbClr val="F35597"/>
                  </a:gs>
                  <a:gs pos="100000">
                    <a:srgbClr val="F35599"/>
                  </a:gs>
                  <a:gs pos="100000">
                    <a:srgbClr val="F3559A"/>
                  </a:gs>
                  <a:gs pos="100000">
                    <a:srgbClr val="F2559B"/>
                  </a:gs>
                  <a:gs pos="100000">
                    <a:srgbClr val="F2559C"/>
                  </a:gs>
                  <a:gs pos="100000">
                    <a:srgbClr val="F2559D"/>
                  </a:gs>
                  <a:gs pos="100000">
                    <a:srgbClr val="F1549E"/>
                  </a:gs>
                  <a:gs pos="100000">
                    <a:srgbClr val="F1549F"/>
                  </a:gs>
                  <a:gs pos="100000">
                    <a:srgbClr val="F054A0"/>
                  </a:gs>
                  <a:gs pos="100000">
                    <a:srgbClr val="F054A1"/>
                  </a:gs>
                  <a:gs pos="100000">
                    <a:srgbClr val="F054A2"/>
                  </a:gs>
                  <a:gs pos="100000">
                    <a:srgbClr val="EF53A3"/>
                  </a:gs>
                  <a:gs pos="100000">
                    <a:srgbClr val="EF53A4"/>
                  </a:gs>
                  <a:gs pos="100000">
                    <a:srgbClr val="EE53A5"/>
                  </a:gs>
                  <a:gs pos="100000">
                    <a:srgbClr val="EE53A6"/>
                  </a:gs>
                  <a:gs pos="100000">
                    <a:srgbClr val="EE52A7"/>
                  </a:gs>
                  <a:gs pos="100000">
                    <a:srgbClr val="ED52A8"/>
                  </a:gs>
                  <a:gs pos="100000">
                    <a:srgbClr val="ED52A9"/>
                  </a:gs>
                  <a:gs pos="100000">
                    <a:srgbClr val="EC52AA"/>
                  </a:gs>
                  <a:gs pos="100000">
                    <a:srgbClr val="EC52AB"/>
                  </a:gs>
                  <a:gs pos="100000">
                    <a:srgbClr val="EC51AC"/>
                  </a:gs>
                  <a:gs pos="100000">
                    <a:srgbClr val="EB51AD"/>
                  </a:gs>
                  <a:gs pos="100000">
                    <a:srgbClr val="EB51AE"/>
                  </a:gs>
                  <a:gs pos="100000">
                    <a:srgbClr val="EA51AF"/>
                  </a:gs>
                  <a:gs pos="100000">
                    <a:srgbClr val="EA50B0"/>
                  </a:gs>
                  <a:gs pos="100000">
                    <a:srgbClr val="E950B1"/>
                  </a:gs>
                  <a:gs pos="100000">
                    <a:srgbClr val="E950B1"/>
                  </a:gs>
                  <a:gs pos="100000">
                    <a:srgbClr val="E850B2"/>
                  </a:gs>
                  <a:gs pos="100000">
                    <a:srgbClr val="E84FB3"/>
                  </a:gs>
                  <a:gs pos="100000">
                    <a:srgbClr val="E74FB4"/>
                  </a:gs>
                  <a:gs pos="100000">
                    <a:srgbClr val="E74FB5"/>
                  </a:gs>
                  <a:gs pos="100000">
                    <a:srgbClr val="E64FB6"/>
                  </a:gs>
                  <a:gs pos="100000">
                    <a:srgbClr val="E64EB6"/>
                  </a:gs>
                  <a:gs pos="100000">
                    <a:srgbClr val="E54EB7"/>
                  </a:gs>
                  <a:gs pos="100000">
                    <a:srgbClr val="E54EB8"/>
                  </a:gs>
                  <a:gs pos="100000">
                    <a:srgbClr val="E44EB9"/>
                  </a:gs>
                  <a:gs pos="100000">
                    <a:srgbClr val="E44DB9"/>
                  </a:gs>
                  <a:gs pos="100000">
                    <a:srgbClr val="E34DBA"/>
                  </a:gs>
                  <a:gs pos="100000">
                    <a:srgbClr val="E34DBB"/>
                  </a:gs>
                  <a:gs pos="100000">
                    <a:srgbClr val="E24CBB"/>
                  </a:gs>
                  <a:gs pos="100000">
                    <a:srgbClr val="E24CBC"/>
                  </a:gs>
                  <a:gs pos="100000">
                    <a:srgbClr val="E14CBD"/>
                  </a:gs>
                  <a:gs pos="100000">
                    <a:srgbClr val="E14CBD"/>
                  </a:gs>
                  <a:gs pos="100000">
                    <a:srgbClr val="E04BBE"/>
                  </a:gs>
                  <a:gs pos="100000">
                    <a:srgbClr val="E04BBF"/>
                  </a:gs>
                  <a:gs pos="100000">
                    <a:srgbClr val="DF4BBF"/>
                  </a:gs>
                  <a:gs pos="100000">
                    <a:srgbClr val="DF4AC0"/>
                  </a:gs>
                  <a:gs pos="100000">
                    <a:srgbClr val="DE4AC0"/>
                  </a:gs>
                  <a:gs pos="100000">
                    <a:srgbClr val="DE4AC1"/>
                  </a:gs>
                  <a:gs pos="100000">
                    <a:srgbClr val="DD4AC1"/>
                  </a:gs>
                  <a:gs pos="100000">
                    <a:srgbClr val="DC49C2"/>
                  </a:gs>
                  <a:gs pos="100000">
                    <a:srgbClr val="DC49C2"/>
                  </a:gs>
                  <a:gs pos="100000">
                    <a:srgbClr val="DB49C3"/>
                  </a:gs>
                  <a:gs pos="100000">
                    <a:srgbClr val="DB48C3"/>
                  </a:gs>
                  <a:gs pos="100000">
                    <a:srgbClr val="DA48C4"/>
                  </a:gs>
                  <a:gs pos="100000">
                    <a:srgbClr val="DA48C4"/>
                  </a:gs>
                  <a:gs pos="100000">
                    <a:srgbClr val="D947C5"/>
                  </a:gs>
                  <a:gs pos="100000">
                    <a:srgbClr val="D847C5"/>
                  </a:gs>
                  <a:gs pos="100000">
                    <a:srgbClr val="D847C6"/>
                  </a:gs>
                  <a:gs pos="100000">
                    <a:srgbClr val="D746C6"/>
                  </a:gs>
                  <a:gs pos="100000">
                    <a:srgbClr val="D746C7"/>
                  </a:gs>
                  <a:gs pos="100000">
                    <a:srgbClr val="D646C7"/>
                  </a:gs>
                  <a:gs pos="100000">
                    <a:srgbClr val="D545C7"/>
                  </a:gs>
                  <a:gs pos="100000">
                    <a:srgbClr val="D545C8"/>
                  </a:gs>
                  <a:gs pos="100000">
                    <a:srgbClr val="D445C8"/>
                  </a:gs>
                  <a:gs pos="100000">
                    <a:srgbClr val="D344C8"/>
                  </a:gs>
                  <a:gs pos="100000">
                    <a:srgbClr val="D344C9"/>
                  </a:gs>
                  <a:gs pos="100000">
                    <a:srgbClr val="D244C9"/>
                  </a:gs>
                  <a:gs pos="100000">
                    <a:srgbClr val="D143C9"/>
                  </a:gs>
                  <a:gs pos="100000">
                    <a:srgbClr val="D143C9"/>
                  </a:gs>
                  <a:gs pos="100000">
                    <a:srgbClr val="D043CA"/>
                  </a:gs>
                  <a:gs pos="100000">
                    <a:srgbClr val="CF42CA"/>
                  </a:gs>
                  <a:gs pos="100000">
                    <a:srgbClr val="CF42CA"/>
                  </a:gs>
                  <a:gs pos="100000">
                    <a:srgbClr val="CE42CA"/>
                  </a:gs>
                  <a:gs pos="100000">
                    <a:srgbClr val="CD41CB"/>
                  </a:gs>
                  <a:gs pos="100000">
                    <a:srgbClr val="CD41CB"/>
                  </a:gs>
                  <a:gs pos="100000">
                    <a:srgbClr val="CC41CB"/>
                  </a:gs>
                  <a:gs pos="100000">
                    <a:srgbClr val="CB40CB"/>
                  </a:gs>
                  <a:gs pos="100000">
                    <a:srgbClr val="CB40CB"/>
                  </a:gs>
                  <a:gs pos="100000">
                    <a:srgbClr val="CA3FCB"/>
                  </a:gs>
                  <a:gs pos="100000">
                    <a:srgbClr val="C93FCB"/>
                  </a:gs>
                  <a:gs pos="100000">
                    <a:srgbClr val="C93FCB"/>
                  </a:gs>
                  <a:gs pos="100000">
                    <a:srgbClr val="C83ECB"/>
                  </a:gs>
                  <a:gs pos="100000">
                    <a:srgbClr val="C73ECB"/>
                  </a:gs>
                  <a:gs pos="100000">
                    <a:srgbClr val="C73ECC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kern="0">
                <a:solidFill>
                  <a:srgbClr val="000000"/>
                </a:solidFill>
                <a:latin typeface="Segoe UI" panose="020B0502040204020203" pitchFamily="34" charset="0"/>
                <a:ea typeface="Malgun Gothic" panose="020B0503020000020004" pitchFamily="34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8552A64-5A48-E5F9-9E2C-0BD4A4E6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804180" y="2134820"/>
            <a:ext cx="9233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sz="1800" b="1"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프롬프트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3F7CD189-E6C0-81B3-A74F-23AD7F25AD4F}"/>
              </a:ext>
            </a:extLst>
          </p:cNvPr>
          <p:cNvSpPr/>
          <p:nvPr/>
        </p:nvSpPr>
        <p:spPr bwMode="auto">
          <a:xfrm>
            <a:off x="1678923" y="2515575"/>
            <a:ext cx="3353790" cy="1043052"/>
          </a:xfrm>
          <a:prstGeom prst="wedgeRoundRectCallout">
            <a:avLst>
              <a:gd name="adj1" fmla="val -57645"/>
              <a:gd name="adj2" fmla="val 10145"/>
              <a:gd name="adj3" fmla="val 7300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100000">
                <a:schemeClr val="accent3">
                  <a:alpha val="10000"/>
                </a:schemeClr>
              </a:gs>
              <a:gs pos="50000">
                <a:schemeClr val="accent2">
                  <a:alpha val="1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innerShdw blurRad="152400" dist="114300" dir="13500000">
              <a:prstClr val="black">
                <a:alpha val="16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r>
              <a:rPr lang="ko-KR" sz="1400" b="1" dirty="0">
                <a:solidFill>
                  <a:schemeClr val="tx1"/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엄마랑 사촌 만나러 런던에 갈 거야. 런던의 볼거리와 할거리를 좀 알려 줘.</a:t>
            </a: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5094A4FD-AD2E-198B-2B38-4B83EEF45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48802" y="3760102"/>
            <a:ext cx="1049817" cy="104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AED0AE-335C-CFD3-6BC4-077A1A00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619494" y="5048243"/>
            <a:ext cx="16192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ko-KR" sz="1600" b="1"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Microsoft Copilot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40B522-5D91-25DD-061D-47130F557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4566" y="3877199"/>
            <a:ext cx="1093317" cy="9887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19CD09-6CC6-2099-7D45-D7ECD582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330331" y="5048243"/>
            <a:ext cx="238847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ko-KR" sz="1600" b="1"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LLM(대규모 언어 모델)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E31D30-D49E-C229-8650-9B35ABFC3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57304" y="4070653"/>
            <a:ext cx="1394301" cy="0"/>
          </a:xfrm>
          <a:prstGeom prst="straightConnector1">
            <a:avLst/>
          </a:prstGeom>
          <a:noFill/>
          <a:ln w="19050">
            <a:gradFill flip="none" rotWithShape="1">
              <a:gsLst>
                <a:gs pos="0">
                  <a:schemeClr val="accent2">
                    <a:lumMod val="98000"/>
                  </a:schemeClr>
                </a:gs>
                <a:gs pos="43000">
                  <a:srgbClr val="8350CF"/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754C8EC5-701A-B2ED-4BB9-D4CAA2C6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3088" y="2366301"/>
            <a:ext cx="1580528" cy="1580526"/>
          </a:xfrm>
          <a:prstGeom prst="rect">
            <a:avLst/>
          </a:prstGeom>
          <a:effectLst>
            <a:innerShdw blurRad="152400" dist="114300" dir="13500000">
              <a:prstClr val="black">
                <a:alpha val="16000"/>
              </a:prstClr>
            </a:innerShdw>
          </a:effec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70FAFF-143E-4166-E55F-06183EF46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057249" y="3863370"/>
            <a:ext cx="794596" cy="268525"/>
          </a:xfrm>
          <a:prstGeom prst="bentConnector2">
            <a:avLst/>
          </a:prstGeom>
          <a:noFill/>
          <a:ln w="19050">
            <a:gradFill flip="none" rotWithShape="1">
              <a:gsLst>
                <a:gs pos="0">
                  <a:schemeClr val="accent2">
                    <a:lumMod val="98000"/>
                  </a:schemeClr>
                </a:gs>
                <a:gs pos="43000">
                  <a:srgbClr val="8350CF"/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2DF3B2C-BAA6-D94A-586A-79E8450B6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909117" y="3596443"/>
            <a:ext cx="1268472" cy="307777"/>
          </a:xfrm>
          <a:prstGeom prst="rect">
            <a:avLst/>
          </a:prstGeom>
          <a:solidFill>
            <a:srgbClr val="F4F3F5"/>
          </a:solidFill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ko-KR" sz="1400" b="1"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학습 데이터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811573-BD92-D41B-3188-653F5964E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7412116" y="4549450"/>
            <a:ext cx="1399635" cy="0"/>
          </a:xfrm>
          <a:prstGeom prst="straightConnector1">
            <a:avLst/>
          </a:prstGeom>
          <a:noFill/>
          <a:ln w="19050">
            <a:gradFill flip="none" rotWithShape="1">
              <a:gsLst>
                <a:gs pos="0">
                  <a:schemeClr val="accent2">
                    <a:lumMod val="98000"/>
                  </a:schemeClr>
                </a:gs>
                <a:gs pos="43000">
                  <a:srgbClr val="8350CF"/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8" name="Speech Bubble: Rectangle with Corners Rounded 17" descr="Dear &lt;recipient&gt;,&#10;Please find enclosed my application for the role of …">
            <a:extLst>
              <a:ext uri="{FF2B5EF4-FFF2-40B4-BE49-F238E27FC236}">
                <a16:creationId xmlns:a16="http://schemas.microsoft.com/office/drawing/2014/main" id="{BD8FBF9D-90A6-17CF-8B76-F18A061196E9}"/>
              </a:ext>
            </a:extLst>
          </p:cNvPr>
          <p:cNvSpPr/>
          <p:nvPr/>
        </p:nvSpPr>
        <p:spPr bwMode="auto">
          <a:xfrm>
            <a:off x="861560" y="4049837"/>
            <a:ext cx="4151313" cy="1919164"/>
          </a:xfrm>
          <a:prstGeom prst="wedgeRoundRectCallout">
            <a:avLst>
              <a:gd name="adj1" fmla="val 67623"/>
              <a:gd name="adj2" fmla="val -36196"/>
              <a:gd name="adj3" fmla="val 3500"/>
            </a:avLst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ts val="200"/>
              </a:spcAft>
            </a:pPr>
            <a:r>
              <a:rPr lang="ko-KR" sz="1400" dirty="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  <a:t>런던은 오랜 역사와 독특한 문화를 자랑하는 멋진 도시입니다. 런던의 볼거리와 할거리 몇 가지를 소개해 드릴게요.</a:t>
            </a:r>
          </a:p>
          <a:p>
            <a:pPr marL="285750" indent="-190500" algn="l" defTabSz="932472" fontAlgn="base">
              <a:spcBef>
                <a:spcPct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sz="1400" dirty="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  <a:t>버킹엄 궁전: 스테이트 룸(여왕의 공식 거처)</a:t>
            </a:r>
            <a:br>
              <a:rPr lang="en-US" altLang="ko-KR" sz="1400" dirty="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</a:br>
            <a:r>
              <a:rPr lang="ko-KR" sz="1400" dirty="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  <a:t>과 근위병 교대식을 구경할 수 있습니다.</a:t>
            </a:r>
          </a:p>
          <a:p>
            <a:pPr marL="285750" indent="-190500" defTabSz="932472" fontAlgn="base">
              <a:spcBef>
                <a:spcPct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sz="1400" dirty="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  <a:t>런던 탑: 크라운 주얼스로 유명한 유서깊은 성입니다. </a:t>
            </a:r>
          </a:p>
          <a:p>
            <a:pPr marL="285750" indent="-190500" defTabSz="932472" fontAlgn="base">
              <a:spcBef>
                <a:spcPct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ko-KR" sz="1400" dirty="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  <a:t>…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4954D6-30D6-2512-112E-D72639EBD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8491" y="4124733"/>
            <a:ext cx="242896" cy="242894"/>
            <a:chOff x="11303794" y="1621403"/>
            <a:chExt cx="244474" cy="24447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D0942F4-5722-4790-33DB-D3DEF33C52AD}"/>
                </a:ext>
              </a:extLst>
            </p:cNvPr>
            <p:cNvSpPr/>
            <p:nvPr/>
          </p:nvSpPr>
          <p:spPr bwMode="auto">
            <a:xfrm>
              <a:off x="11303794" y="1621403"/>
              <a:ext cx="244474" cy="244472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 panose="020B0502040204020203" pitchFamily="34" charset="0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sp>
          <p:nvSpPr>
            <p:cNvPr id="43" name="Arrow: Bent 42">
              <a:extLst>
                <a:ext uri="{FF2B5EF4-FFF2-40B4-BE49-F238E27FC236}">
                  <a16:creationId xmlns:a16="http://schemas.microsoft.com/office/drawing/2014/main" id="{5D6ABEE4-B0F2-0D74-F13E-1C1CBB963B95}"/>
                </a:ext>
              </a:extLst>
            </p:cNvPr>
            <p:cNvSpPr/>
            <p:nvPr/>
          </p:nvSpPr>
          <p:spPr bwMode="auto">
            <a:xfrm rot="13238370" flipV="1">
              <a:off x="11373179" y="1701691"/>
              <a:ext cx="77128" cy="83898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10979"/>
              </a:avLst>
            </a:prstGeom>
            <a:ln w="3175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EA26EF-D369-3186-02EA-9CF36F57C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51605" y="3949206"/>
            <a:ext cx="242896" cy="242894"/>
            <a:chOff x="11303794" y="1621403"/>
            <a:chExt cx="244474" cy="24447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F13F336-E67D-B508-13AD-AB0F4098B390}"/>
                </a:ext>
              </a:extLst>
            </p:cNvPr>
            <p:cNvSpPr/>
            <p:nvPr/>
          </p:nvSpPr>
          <p:spPr bwMode="auto">
            <a:xfrm>
              <a:off x="11303794" y="1621403"/>
              <a:ext cx="244474" cy="244472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 panose="020B0502040204020203" pitchFamily="34" charset="0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sp>
          <p:nvSpPr>
            <p:cNvPr id="52" name="Arrow: Bent 51">
              <a:extLst>
                <a:ext uri="{FF2B5EF4-FFF2-40B4-BE49-F238E27FC236}">
                  <a16:creationId xmlns:a16="http://schemas.microsoft.com/office/drawing/2014/main" id="{34F89DCC-AD14-7F08-E74E-7F3C226B47C5}"/>
                </a:ext>
              </a:extLst>
            </p:cNvPr>
            <p:cNvSpPr/>
            <p:nvPr/>
          </p:nvSpPr>
          <p:spPr bwMode="auto">
            <a:xfrm rot="13238370" flipV="1">
              <a:off x="11373179" y="1701691"/>
              <a:ext cx="77128" cy="83898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10979"/>
              </a:avLst>
            </a:prstGeom>
            <a:ln w="3175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DD30573-2FC0-7239-54B9-54060871A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7169220" y="4428003"/>
            <a:ext cx="242896" cy="242894"/>
            <a:chOff x="11303794" y="1621403"/>
            <a:chExt cx="244474" cy="24447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6474EA-9969-8D6A-078C-3E86A5560345}"/>
                </a:ext>
              </a:extLst>
            </p:cNvPr>
            <p:cNvSpPr/>
            <p:nvPr/>
          </p:nvSpPr>
          <p:spPr bwMode="auto">
            <a:xfrm>
              <a:off x="11303794" y="1621403"/>
              <a:ext cx="244474" cy="244472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 panose="020B0502040204020203" pitchFamily="34" charset="0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sp>
          <p:nvSpPr>
            <p:cNvPr id="56" name="Arrow: Bent 55">
              <a:extLst>
                <a:ext uri="{FF2B5EF4-FFF2-40B4-BE49-F238E27FC236}">
                  <a16:creationId xmlns:a16="http://schemas.microsoft.com/office/drawing/2014/main" id="{B19B3B64-0531-7B13-A8D7-23C50F134F86}"/>
                </a:ext>
              </a:extLst>
            </p:cNvPr>
            <p:cNvSpPr/>
            <p:nvPr/>
          </p:nvSpPr>
          <p:spPr bwMode="auto">
            <a:xfrm rot="13238370" flipV="1">
              <a:off x="11373179" y="1701691"/>
              <a:ext cx="77128" cy="83898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10979"/>
              </a:avLst>
            </a:prstGeom>
            <a:ln w="3175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DABA0D2-596E-EEA4-DA12-FC367922C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10077388" y="4273483"/>
            <a:ext cx="242896" cy="242894"/>
            <a:chOff x="11303794" y="1621403"/>
            <a:chExt cx="244474" cy="24447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A830584-205D-7643-9A4B-6AE883AB1EFC}"/>
                </a:ext>
              </a:extLst>
            </p:cNvPr>
            <p:cNvSpPr/>
            <p:nvPr/>
          </p:nvSpPr>
          <p:spPr bwMode="auto">
            <a:xfrm>
              <a:off x="11303794" y="1621403"/>
              <a:ext cx="244474" cy="244472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Segoe UI" panose="020B0502040204020203" pitchFamily="34" charset="0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sp>
          <p:nvSpPr>
            <p:cNvPr id="63" name="Arrow: Bent 62">
              <a:extLst>
                <a:ext uri="{FF2B5EF4-FFF2-40B4-BE49-F238E27FC236}">
                  <a16:creationId xmlns:a16="http://schemas.microsoft.com/office/drawing/2014/main" id="{00BEE1A7-387D-1D43-3E16-E99EA20C7965}"/>
                </a:ext>
              </a:extLst>
            </p:cNvPr>
            <p:cNvSpPr/>
            <p:nvPr/>
          </p:nvSpPr>
          <p:spPr bwMode="auto">
            <a:xfrm rot="13238370" flipV="1">
              <a:off x="11373179" y="1701691"/>
              <a:ext cx="77128" cy="83898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10979"/>
              </a:avLst>
            </a:prstGeom>
            <a:ln w="3175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</p:grpSp>
      <p:sp>
        <p:nvSpPr>
          <p:cNvPr id="1029" name="Books">
            <a:extLst>
              <a:ext uri="{FF2B5EF4-FFF2-40B4-BE49-F238E27FC236}">
                <a16:creationId xmlns:a16="http://schemas.microsoft.com/office/drawing/2014/main" id="{D2A75493-48F3-CC07-F4E2-F809F3F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554375" y="3083120"/>
            <a:ext cx="389916" cy="307868"/>
          </a:xfrm>
          <a:custGeom>
            <a:avLst/>
            <a:gdLst>
              <a:gd name="T0" fmla="*/ 3195 w 3452"/>
              <a:gd name="T1" fmla="*/ 1671 h 2724"/>
              <a:gd name="T2" fmla="*/ 309 w 3452"/>
              <a:gd name="T3" fmla="*/ 1671 h 2724"/>
              <a:gd name="T4" fmla="*/ 0 w 3452"/>
              <a:gd name="T5" fmla="*/ 1362 h 2724"/>
              <a:gd name="T6" fmla="*/ 309 w 3452"/>
              <a:gd name="T7" fmla="*/ 1053 h 2724"/>
              <a:gd name="T8" fmla="*/ 3195 w 3452"/>
              <a:gd name="T9" fmla="*/ 1053 h 2724"/>
              <a:gd name="T10" fmla="*/ 3018 w 3452"/>
              <a:gd name="T11" fmla="*/ 1053 h 2724"/>
              <a:gd name="T12" fmla="*/ 2937 w 3452"/>
              <a:gd name="T13" fmla="*/ 1362 h 2724"/>
              <a:gd name="T14" fmla="*/ 3018 w 3452"/>
              <a:gd name="T15" fmla="*/ 1671 h 2724"/>
              <a:gd name="T16" fmla="*/ 3452 w 3452"/>
              <a:gd name="T17" fmla="*/ 0 h 2724"/>
              <a:gd name="T18" fmla="*/ 566 w 3452"/>
              <a:gd name="T19" fmla="*/ 0 h 2724"/>
              <a:gd name="T20" fmla="*/ 257 w 3452"/>
              <a:gd name="T21" fmla="*/ 309 h 2724"/>
              <a:gd name="T22" fmla="*/ 566 w 3452"/>
              <a:gd name="T23" fmla="*/ 618 h 2724"/>
              <a:gd name="T24" fmla="*/ 3452 w 3452"/>
              <a:gd name="T25" fmla="*/ 618 h 2724"/>
              <a:gd name="T26" fmla="*/ 3275 w 3452"/>
              <a:gd name="T27" fmla="*/ 0 h 2724"/>
              <a:gd name="T28" fmla="*/ 3195 w 3452"/>
              <a:gd name="T29" fmla="*/ 309 h 2724"/>
              <a:gd name="T30" fmla="*/ 3275 w 3452"/>
              <a:gd name="T31" fmla="*/ 618 h 2724"/>
              <a:gd name="T32" fmla="*/ 192 w 3452"/>
              <a:gd name="T33" fmla="*/ 2724 h 2724"/>
              <a:gd name="T34" fmla="*/ 3078 w 3452"/>
              <a:gd name="T35" fmla="*/ 2724 h 2724"/>
              <a:gd name="T36" fmla="*/ 3387 w 3452"/>
              <a:gd name="T37" fmla="*/ 2415 h 2724"/>
              <a:gd name="T38" fmla="*/ 3078 w 3452"/>
              <a:gd name="T39" fmla="*/ 2106 h 2724"/>
              <a:gd name="T40" fmla="*/ 192 w 3452"/>
              <a:gd name="T41" fmla="*/ 2106 h 2724"/>
              <a:gd name="T42" fmla="*/ 369 w 3452"/>
              <a:gd name="T43" fmla="*/ 2724 h 2724"/>
              <a:gd name="T44" fmla="*/ 450 w 3452"/>
              <a:gd name="T45" fmla="*/ 2415 h 2724"/>
              <a:gd name="T46" fmla="*/ 369 w 3452"/>
              <a:gd name="T47" fmla="*/ 2106 h 2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52" h="2724">
                <a:moveTo>
                  <a:pt x="3195" y="1671"/>
                </a:moveTo>
                <a:cubicBezTo>
                  <a:pt x="309" y="1671"/>
                  <a:pt x="309" y="1671"/>
                  <a:pt x="309" y="1671"/>
                </a:cubicBezTo>
                <a:cubicBezTo>
                  <a:pt x="138" y="1671"/>
                  <a:pt x="0" y="1533"/>
                  <a:pt x="0" y="1362"/>
                </a:cubicBezTo>
                <a:cubicBezTo>
                  <a:pt x="0" y="1191"/>
                  <a:pt x="138" y="1053"/>
                  <a:pt x="309" y="1053"/>
                </a:cubicBezTo>
                <a:cubicBezTo>
                  <a:pt x="3195" y="1053"/>
                  <a:pt x="3195" y="1053"/>
                  <a:pt x="3195" y="1053"/>
                </a:cubicBezTo>
                <a:moveTo>
                  <a:pt x="3018" y="1053"/>
                </a:moveTo>
                <a:cubicBezTo>
                  <a:pt x="2968" y="1126"/>
                  <a:pt x="2937" y="1237"/>
                  <a:pt x="2937" y="1362"/>
                </a:cubicBezTo>
                <a:cubicBezTo>
                  <a:pt x="2937" y="1486"/>
                  <a:pt x="2968" y="1598"/>
                  <a:pt x="3018" y="1671"/>
                </a:cubicBezTo>
                <a:moveTo>
                  <a:pt x="3452" y="0"/>
                </a:moveTo>
                <a:cubicBezTo>
                  <a:pt x="566" y="0"/>
                  <a:pt x="566" y="0"/>
                  <a:pt x="566" y="0"/>
                </a:cubicBezTo>
                <a:cubicBezTo>
                  <a:pt x="396" y="0"/>
                  <a:pt x="257" y="139"/>
                  <a:pt x="257" y="309"/>
                </a:cubicBezTo>
                <a:cubicBezTo>
                  <a:pt x="257" y="480"/>
                  <a:pt x="396" y="618"/>
                  <a:pt x="566" y="618"/>
                </a:cubicBezTo>
                <a:cubicBezTo>
                  <a:pt x="3452" y="618"/>
                  <a:pt x="3452" y="618"/>
                  <a:pt x="3452" y="618"/>
                </a:cubicBezTo>
                <a:moveTo>
                  <a:pt x="3275" y="0"/>
                </a:moveTo>
                <a:cubicBezTo>
                  <a:pt x="3226" y="74"/>
                  <a:pt x="3195" y="185"/>
                  <a:pt x="3195" y="309"/>
                </a:cubicBezTo>
                <a:cubicBezTo>
                  <a:pt x="3195" y="434"/>
                  <a:pt x="3226" y="545"/>
                  <a:pt x="3275" y="618"/>
                </a:cubicBezTo>
                <a:moveTo>
                  <a:pt x="192" y="2724"/>
                </a:moveTo>
                <a:cubicBezTo>
                  <a:pt x="3078" y="2724"/>
                  <a:pt x="3078" y="2724"/>
                  <a:pt x="3078" y="2724"/>
                </a:cubicBezTo>
                <a:cubicBezTo>
                  <a:pt x="3249" y="2724"/>
                  <a:pt x="3387" y="2585"/>
                  <a:pt x="3387" y="2415"/>
                </a:cubicBezTo>
                <a:cubicBezTo>
                  <a:pt x="3387" y="2244"/>
                  <a:pt x="3249" y="2106"/>
                  <a:pt x="3078" y="2106"/>
                </a:cubicBezTo>
                <a:cubicBezTo>
                  <a:pt x="192" y="2106"/>
                  <a:pt x="192" y="2106"/>
                  <a:pt x="192" y="2106"/>
                </a:cubicBezTo>
                <a:moveTo>
                  <a:pt x="369" y="2724"/>
                </a:moveTo>
                <a:cubicBezTo>
                  <a:pt x="418" y="2650"/>
                  <a:pt x="450" y="2539"/>
                  <a:pt x="450" y="2415"/>
                </a:cubicBezTo>
                <a:cubicBezTo>
                  <a:pt x="450" y="2290"/>
                  <a:pt x="418" y="2179"/>
                  <a:pt x="369" y="2106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266EA7-2710-C41A-D7AC-B48D80571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7" idx="3"/>
            <a:endCxn id="42" idx="2"/>
          </p:cNvCxnSpPr>
          <p:nvPr/>
        </p:nvCxnSpPr>
        <p:spPr>
          <a:xfrm>
            <a:off x="5032713" y="3037101"/>
            <a:ext cx="725778" cy="1209079"/>
          </a:xfrm>
          <a:prstGeom prst="bentConnector3">
            <a:avLst>
              <a:gd name="adj1" fmla="val 50000"/>
            </a:avLst>
          </a:prstGeom>
          <a:noFill/>
          <a:ln w="19050">
            <a:gradFill flip="none" rotWithShape="1">
              <a:gsLst>
                <a:gs pos="0">
                  <a:schemeClr val="accent2">
                    <a:lumMod val="98000"/>
                  </a:schemeClr>
                </a:gs>
                <a:gs pos="43000">
                  <a:srgbClr val="8350CF"/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030" name="Page2_E7C3">
            <a:extLst>
              <a:ext uri="{FF2B5EF4-FFF2-40B4-BE49-F238E27FC236}">
                <a16:creationId xmlns:a16="http://schemas.microsoft.com/office/drawing/2014/main" id="{970E5C8A-40F7-0DF6-CD39-950A5F448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96022" y="3073595"/>
            <a:ext cx="258048" cy="322442"/>
          </a:xfrm>
          <a:custGeom>
            <a:avLst/>
            <a:gdLst>
              <a:gd name="T0" fmla="*/ 3310 w 3310"/>
              <a:gd name="T1" fmla="*/ 1102 h 4136"/>
              <a:gd name="T2" fmla="*/ 2206 w 3310"/>
              <a:gd name="T3" fmla="*/ 1102 h 4136"/>
              <a:gd name="T4" fmla="*/ 2206 w 3310"/>
              <a:gd name="T5" fmla="*/ 0 h 4136"/>
              <a:gd name="T6" fmla="*/ 3310 w 3310"/>
              <a:gd name="T7" fmla="*/ 1102 h 4136"/>
              <a:gd name="T8" fmla="*/ 2206 w 3310"/>
              <a:gd name="T9" fmla="*/ 0 h 4136"/>
              <a:gd name="T10" fmla="*/ 0 w 3310"/>
              <a:gd name="T11" fmla="*/ 0 h 4136"/>
              <a:gd name="T12" fmla="*/ 0 w 3310"/>
              <a:gd name="T13" fmla="*/ 4136 h 4136"/>
              <a:gd name="T14" fmla="*/ 3310 w 3310"/>
              <a:gd name="T15" fmla="*/ 4136 h 4136"/>
              <a:gd name="T16" fmla="*/ 3310 w 3310"/>
              <a:gd name="T17" fmla="*/ 1102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0" h="4136">
                <a:moveTo>
                  <a:pt x="3310" y="1102"/>
                </a:moveTo>
                <a:lnTo>
                  <a:pt x="2206" y="1102"/>
                </a:lnTo>
                <a:lnTo>
                  <a:pt x="2206" y="0"/>
                </a:lnTo>
                <a:moveTo>
                  <a:pt x="3310" y="1102"/>
                </a:moveTo>
                <a:lnTo>
                  <a:pt x="2206" y="0"/>
                </a:lnTo>
                <a:lnTo>
                  <a:pt x="0" y="0"/>
                </a:lnTo>
                <a:lnTo>
                  <a:pt x="0" y="4136"/>
                </a:lnTo>
                <a:lnTo>
                  <a:pt x="3310" y="4136"/>
                </a:lnTo>
                <a:lnTo>
                  <a:pt x="3310" y="1102"/>
                </a:ln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20BA8-16B3-B492-DBCF-BFE811B3ECCE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2678020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5D01665-52D2-5DF3-419A-6D50F8884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4" name="Rounded Rectangle 24_1">
            <a:extLst>
              <a:ext uri="{FF2B5EF4-FFF2-40B4-BE49-F238E27FC236}">
                <a16:creationId xmlns:a16="http://schemas.microsoft.com/office/drawing/2014/main" id="{A2B68EF1-034D-5426-EBC8-7B786864E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219200"/>
            <a:ext cx="11017250" cy="5049838"/>
          </a:xfrm>
          <a:prstGeom prst="roundRect">
            <a:avLst>
              <a:gd name="adj" fmla="val 2954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 panose="020B0502040204020203" pitchFamily="34" charset="0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81FC6C-D231-B394-D86B-26C9B3D8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효율적인 프롬프트 작성을 위한 지침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50ACFB4-BD6D-1CCB-2B29-4637FDFDB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508125" y="1539145"/>
            <a:ext cx="9247506" cy="2805629"/>
            <a:chOff x="1473835" y="1459135"/>
            <a:chExt cx="9247506" cy="2805629"/>
          </a:xfrm>
        </p:grpSpPr>
        <p:sp>
          <p:nvSpPr>
            <p:cNvPr id="14" name="Speech Bubble: Rectangle with Corners Rounded 13">
              <a:extLst>
                <a:ext uri="{FF2B5EF4-FFF2-40B4-BE49-F238E27FC236}">
                  <a16:creationId xmlns:a16="http://schemas.microsoft.com/office/drawing/2014/main" id="{C9E3E1F2-E101-B6CC-2BBC-F5DDF39EE33E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566610" y="1459135"/>
              <a:ext cx="9061957" cy="781146"/>
            </a:xfrm>
            <a:prstGeom prst="wedgeRoundRectCallout">
              <a:avLst>
                <a:gd name="adj1" fmla="val -54468"/>
                <a:gd name="adj2" fmla="val 27188"/>
                <a:gd name="adj3" fmla="val 16667"/>
              </a:avLst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3">
                    <a:alpha val="10000"/>
                  </a:schemeClr>
                </a:gs>
                <a:gs pos="50000">
                  <a:schemeClr val="accent2">
                    <a:alpha val="1000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innerShdw blurRad="152400" dist="114300" dir="13500000">
                <a:prstClr val="black">
                  <a:alpha val="16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/>
              <a:r>
                <a:rPr lang="ko-KR" sz="1400">
                  <a:solidFill>
                    <a:schemeClr val="tx1"/>
                  </a:solidFill>
                  <a:latin typeface="Segoe UI" panose="020B0502040204020203" pitchFamily="34" charset="0"/>
                  <a:ea typeface="Malgun Gothic" panose="020B0503020000020004" pitchFamily="34" charset="-127"/>
                  <a:cs typeface="+mj-cs"/>
                </a:rPr>
                <a:t>여행</a:t>
              </a:r>
              <a:r>
                <a:rPr lang="ko-KR" sz="1400" baseline="30000">
                  <a:solidFill>
                    <a:schemeClr val="tx1"/>
                  </a:solidFill>
                  <a:latin typeface="Segoe UI" panose="020B0502040204020203" pitchFamily="34" charset="0"/>
                  <a:ea typeface="Malgun Gothic" panose="020B0503020000020004" pitchFamily="34" charset="-127"/>
                  <a:cs typeface="+mj-cs"/>
                </a:rPr>
                <a:t>3</a:t>
              </a:r>
              <a:r>
                <a:rPr lang="ko-KR" sz="1400">
                  <a:solidFill>
                    <a:schemeClr val="tx1"/>
                  </a:solidFill>
                  <a:latin typeface="Segoe UI" panose="020B0502040204020203" pitchFamily="34" charset="0"/>
                  <a:ea typeface="Malgun Gothic" panose="020B0503020000020004" pitchFamily="34" charset="-127"/>
                  <a:cs typeface="+mj-cs"/>
                </a:rPr>
                <a:t>을 계획할 수 있도록 https://nodpublishers.com/London</a:t>
              </a:r>
              <a:r>
                <a:rPr lang="ko-KR" sz="1400" baseline="30000">
                  <a:solidFill>
                    <a:schemeClr val="tx1"/>
                  </a:solidFill>
                  <a:latin typeface="Segoe UI" panose="020B0502040204020203" pitchFamily="34" charset="0"/>
                  <a:ea typeface="Malgun Gothic" panose="020B0503020000020004" pitchFamily="34" charset="-127"/>
                  <a:cs typeface="+mj-cs"/>
                </a:rPr>
                <a:t>1</a:t>
              </a:r>
              <a:r>
                <a:rPr lang="ko-KR" sz="1400">
                  <a:solidFill>
                    <a:schemeClr val="tx1"/>
                  </a:solidFill>
                  <a:latin typeface="Segoe UI" panose="020B0502040204020203" pitchFamily="34" charset="0"/>
                  <a:ea typeface="Malgun Gothic" panose="020B0503020000020004" pitchFamily="34" charset="-127"/>
                  <a:cs typeface="+mj-cs"/>
                </a:rPr>
                <a:t>의 문서를 흥미로운 사실 3~5개</a:t>
              </a:r>
              <a:r>
                <a:rPr lang="ko-KR" sz="1400" baseline="30000">
                  <a:solidFill>
                    <a:schemeClr val="tx1"/>
                  </a:solidFill>
                  <a:latin typeface="Segoe UI" panose="020B0502040204020203" pitchFamily="34" charset="0"/>
                  <a:ea typeface="Malgun Gothic" panose="020B0503020000020004" pitchFamily="34" charset="-127"/>
                  <a:cs typeface="+mj-cs"/>
                </a:rPr>
                <a:t>2</a:t>
              </a:r>
              <a:r>
                <a:rPr lang="ko-KR" sz="1400">
                  <a:solidFill>
                    <a:schemeClr val="tx1"/>
                  </a:solidFill>
                  <a:latin typeface="Segoe UI" panose="020B0502040204020203" pitchFamily="34" charset="0"/>
                  <a:ea typeface="Malgun Gothic" panose="020B0503020000020004" pitchFamily="34" charset="-127"/>
                  <a:cs typeface="+mj-cs"/>
                </a:rPr>
                <a:t>가 포함된 글머리 기호 목록으로 요약해 줘. 각 글머리 기호 항목은 알기 쉽고 깔끔하게 작성해 줘.</a:t>
              </a:r>
              <a:r>
                <a:rPr lang="ko-KR" sz="1400" baseline="30000">
                  <a:solidFill>
                    <a:schemeClr val="tx1"/>
                  </a:solidFill>
                  <a:latin typeface="Segoe UI" panose="020B0502040204020203" pitchFamily="34" charset="0"/>
                  <a:ea typeface="Malgun Gothic" panose="020B0503020000020004" pitchFamily="34" charset="-127"/>
                  <a:cs typeface="+mj-cs"/>
                </a:rPr>
                <a:t>4</a:t>
              </a:r>
            </a:p>
          </p:txBody>
        </p:sp>
        <p:sp>
          <p:nvSpPr>
            <p:cNvPr id="3" name="Speech Bubble: Rectangle with Corners Rounded 2">
              <a:extLst>
                <a:ext uri="{FF2B5EF4-FFF2-40B4-BE49-F238E27FC236}">
                  <a16:creationId xmlns:a16="http://schemas.microsoft.com/office/drawing/2014/main" id="{B6BAC0B7-D61B-2B00-8274-A7F452BF798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566610" y="3742514"/>
              <a:ext cx="9061957" cy="522250"/>
            </a:xfrm>
            <a:prstGeom prst="wedgeRoundRectCallout">
              <a:avLst>
                <a:gd name="adj1" fmla="val -56337"/>
                <a:gd name="adj2" fmla="val 1705"/>
                <a:gd name="adj3" fmla="val 16667"/>
              </a:avLst>
            </a:prstGeom>
            <a:gradFill flip="none" rotWithShape="1">
              <a:gsLst>
                <a:gs pos="0">
                  <a:schemeClr val="accent1">
                    <a:alpha val="10000"/>
                  </a:schemeClr>
                </a:gs>
                <a:gs pos="100000">
                  <a:schemeClr val="accent3">
                    <a:alpha val="10000"/>
                  </a:schemeClr>
                </a:gs>
                <a:gs pos="50000">
                  <a:schemeClr val="accent2">
                    <a:alpha val="1000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innerShdw blurRad="152400" dist="114300" dir="13500000">
                <a:prstClr val="black">
                  <a:alpha val="16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400"/>
              <a:r>
                <a:rPr lang="ko-KR" sz="1400">
                  <a:solidFill>
                    <a:schemeClr val="tx1"/>
                  </a:solidFill>
                  <a:latin typeface="Segoe UI" panose="020B0502040204020203" pitchFamily="34" charset="0"/>
                  <a:ea typeface="Malgun Gothic" panose="020B0503020000020004" pitchFamily="34" charset="-127"/>
                  <a:cs typeface="+mj-cs"/>
                </a:rPr>
                <a:t>런던은 쉽게 관람할 수 있는 도시인지 알려 줘.</a:t>
              </a:r>
              <a:r>
                <a:rPr lang="ko-KR" sz="1400" baseline="30000">
                  <a:solidFill>
                    <a:schemeClr val="tx1"/>
                  </a:solidFill>
                  <a:latin typeface="Segoe UI" panose="020B0502040204020203" pitchFamily="34" charset="0"/>
                  <a:ea typeface="Malgun Gothic" panose="020B0503020000020004" pitchFamily="34" charset="-127"/>
                  <a:cs typeface="+mj-cs"/>
                </a:rPr>
                <a:t>5</a:t>
              </a:r>
            </a:p>
          </p:txBody>
        </p:sp>
        <p:sp>
          <p:nvSpPr>
            <p:cNvPr id="5" name="Speech Bubble: Rectangle with Corners Rounded 4" descr="Dear &lt;recipient&gt;,&#10;Please find enclosed my application for the role of …">
              <a:extLst>
                <a:ext uri="{FF2B5EF4-FFF2-40B4-BE49-F238E27FC236}">
                  <a16:creationId xmlns:a16="http://schemas.microsoft.com/office/drawing/2014/main" id="{6CA6F0C5-2CE2-3240-6B74-1C69CA416C88}"/>
                </a:ext>
              </a:extLst>
            </p:cNvPr>
            <p:cNvSpPr/>
            <p:nvPr/>
          </p:nvSpPr>
          <p:spPr bwMode="auto">
            <a:xfrm>
              <a:off x="1473835" y="2498120"/>
              <a:ext cx="9247506" cy="986554"/>
            </a:xfrm>
            <a:prstGeom prst="wedgeRoundRectCallout">
              <a:avLst>
                <a:gd name="adj1" fmla="val 56145"/>
                <a:gd name="adj2" fmla="val -28178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sz="1400" dirty="0">
                  <a:solidFill>
                    <a:schemeClr val="tx1"/>
                  </a:solidFill>
                  <a:latin typeface="Segoe UI" panose="020B0502040204020203" pitchFamily="34" charset="0"/>
                  <a:ea typeface="Malgun Gothic" panose="020B0503020000020004" pitchFamily="34" charset="-127"/>
                </a:rPr>
                <a:t>여행 계획에 도움이 될 만한 런던과 관련된 몇 가지 흥미로운 사실을 알려 드립니다.</a:t>
              </a:r>
            </a:p>
            <a:p>
              <a:pPr marL="285750" indent="-171450" algn="l" defTabSz="932472" fontAlgn="base">
                <a:spcBef>
                  <a:spcPts val="2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sz="1200" b="1" dirty="0">
                  <a:solidFill>
                    <a:schemeClr val="tx1"/>
                  </a:solidFill>
                  <a:latin typeface="Segoe UI Semibold" panose="020B0702040204020203" pitchFamily="34" charset="0"/>
                  <a:ea typeface="Malgun Gothic" panose="020B0503020000020004" pitchFamily="34" charset="-127"/>
                  <a:cs typeface="+mj-cs"/>
                </a:rPr>
                <a:t>기원: </a:t>
              </a:r>
              <a:r>
                <a:rPr lang="ko-KR" sz="1200" dirty="0">
                  <a:solidFill>
                    <a:schemeClr val="tx1"/>
                  </a:solidFill>
                  <a:latin typeface="Segoe UI" panose="020B0502040204020203" pitchFamily="34" charset="0"/>
                  <a:ea typeface="Malgun Gothic" panose="020B0503020000020004" pitchFamily="34" charset="-127"/>
                </a:rPr>
                <a:t>기원후 47년에 로마인들이 만든 도시("런디니움")입니다.</a:t>
              </a:r>
            </a:p>
            <a:p>
              <a:pPr marL="285750" indent="-171450" algn="l" defTabSz="932472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ko-KR" sz="1200" dirty="0">
                  <a:solidFill>
                    <a:schemeClr val="tx1"/>
                  </a:solidFill>
                  <a:latin typeface="Segoe UI" panose="020B0502040204020203" pitchFamily="34" charset="0"/>
                  <a:ea typeface="Malgun Gothic" panose="020B0503020000020004" pitchFamily="34" charset="-127"/>
                </a:rPr>
                <a:t>…</a:t>
              </a:r>
            </a:p>
          </p:txBody>
        </p:sp>
      </p:grpSp>
      <p:sp>
        <p:nvSpPr>
          <p:cNvPr id="7" name="Rounded Rectangle 3_1">
            <a:extLst>
              <a:ext uri="{FF2B5EF4-FFF2-40B4-BE49-F238E27FC236}">
                <a16:creationId xmlns:a16="http://schemas.microsoft.com/office/drawing/2014/main" id="{707C6F88-6D94-C07B-740E-1A7052903060}"/>
              </a:ext>
            </a:extLst>
          </p:cNvPr>
          <p:cNvSpPr>
            <a:spLocks/>
          </p:cNvSpPr>
          <p:nvPr/>
        </p:nvSpPr>
        <p:spPr>
          <a:xfrm>
            <a:off x="726123" y="4730634"/>
            <a:ext cx="10742930" cy="1401244"/>
          </a:xfrm>
          <a:prstGeom prst="roundRect">
            <a:avLst>
              <a:gd name="adj" fmla="val 4803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marL="228600" indent="-228600" defTabSz="951121"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ko-KR" sz="120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  <a:cs typeface="Segoe UI" panose="020B0502040204020203" pitchFamily="34" charset="0"/>
              </a:rPr>
              <a:t>특정 범위의 정보를 </a:t>
            </a:r>
            <a:r>
              <a:rPr lang="ko-KR" sz="1200" i="1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  <a:cs typeface="Segoe UI" panose="020B0502040204020203" pitchFamily="34" charset="0"/>
              </a:rPr>
              <a:t>기반</a:t>
            </a:r>
            <a:r>
              <a:rPr lang="ko-KR" sz="120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  <a:cs typeface="Segoe UI" panose="020B0502040204020203" pitchFamily="34" charset="0"/>
              </a:rPr>
              <a:t>으로 하는 응답이 제공되도록 출처 제공(사용 가능한 경우)</a:t>
            </a:r>
          </a:p>
          <a:p>
            <a:pPr marL="228600" indent="-228600" defTabSz="951121"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ko-KR" sz="120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  <a:cs typeface="Segoe UI" panose="020B0502040204020203" pitchFamily="34" charset="0"/>
              </a:rPr>
              <a:t>Copilot이 수행하도록 할 작업의 구체적인 목표 명시</a:t>
            </a:r>
          </a:p>
          <a:p>
            <a:pPr marL="228600" indent="-228600" defTabSz="951121"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ko-KR" sz="120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  <a:cs typeface="Segoe UI" panose="020B0502040204020203" pitchFamily="34" charset="0"/>
              </a:rPr>
              <a:t>최대한 적절하며 관련성이 높은 응답이 제공되도록 상황 정보 추가</a:t>
            </a:r>
          </a:p>
          <a:p>
            <a:pPr marL="228600" indent="-228600" defTabSz="951121"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ko-KR" sz="120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  <a:cs typeface="Segoe UI" panose="020B0502040204020203" pitchFamily="34" charset="0"/>
              </a:rPr>
              <a:t>원하는 응답 형식을 명확하게 설정</a:t>
            </a:r>
          </a:p>
          <a:p>
            <a:pPr marL="228600" indent="-228600" defTabSz="951121"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ko-KR" sz="120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  <a:cs typeface="Segoe UI" panose="020B0502040204020203" pitchFamily="34" charset="0"/>
              </a:rPr>
              <a:t>이전 프롬프트와 응답을 토대로 프롬프트를 반복 작성하여 결과 구체화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31664F3-DAFF-6050-25FB-928B9AC59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7313504" y="0"/>
            <a:ext cx="4878496" cy="750516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18DCB-1DF4-F648-ABC7-412ABFDFA65F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832387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B64BB7D-4B85-126B-74B5-5DA3C6080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-184660"/>
            <a:ext cx="12191999" cy="1172541"/>
            <a:chOff x="1" y="0"/>
            <a:chExt cx="12191999" cy="11725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CE424C-F7A3-1B20-F718-860CCAC91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FFF017-54BB-B932-BEE1-1F2AD3D562D5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84D2E2-7778-B939-F320-FDD80F024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80904"/>
            <a:ext cx="11018520" cy="492443"/>
          </a:xfrm>
        </p:spPr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</a:rPr>
              <a:t>프로그램 정보: AI를 활용하여 나만의 목적지 디자인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FD70EA2-56B9-C0BF-8ACF-4A29A56B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552694"/>
            <a:ext cx="11017250" cy="4982355"/>
          </a:xfrm>
          <a:prstGeom prst="roundRect">
            <a:avLst>
              <a:gd name="adj" fmla="val 4692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11" name="Rounded Rectangle 3_1">
            <a:extLst>
              <a:ext uri="{FF2B5EF4-FFF2-40B4-BE49-F238E27FC236}">
                <a16:creationId xmlns:a16="http://schemas.microsoft.com/office/drawing/2014/main" id="{16BD29C6-E69A-1442-E3D3-BBF3D07BD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715250" y="1735573"/>
            <a:ext cx="3704907" cy="4616596"/>
          </a:xfrm>
          <a:prstGeom prst="roundRect">
            <a:avLst>
              <a:gd name="adj" fmla="val 44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>
              <a:ln w="3175">
                <a:noFill/>
              </a:ln>
              <a:latin typeface="Segoe UI" panose="020B0502040204020203" pitchFamily="34" charset="0"/>
            </a:endParaRPr>
          </a:p>
        </p:txBody>
      </p:sp>
      <p:sp>
        <p:nvSpPr>
          <p:cNvPr id="42" name="Rounded Rectangle 3_1">
            <a:extLst>
              <a:ext uri="{FF2B5EF4-FFF2-40B4-BE49-F238E27FC236}">
                <a16:creationId xmlns:a16="http://schemas.microsoft.com/office/drawing/2014/main" id="{1BE939C8-DCF7-5DC4-B26E-0DA9C9A80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71843" y="1735573"/>
            <a:ext cx="6757351" cy="4616596"/>
          </a:xfrm>
          <a:prstGeom prst="roundRect">
            <a:avLst>
              <a:gd name="adj" fmla="val 3400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IN" sz="2000">
              <a:solidFill>
                <a:srgbClr val="FFFFFF"/>
              </a:solidFill>
              <a:latin typeface="Segoe UI" panose="020B0502040204020203" pitchFamily="34" charset="0"/>
              <a:cs typeface="Segoe UI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AFD8364-50D7-9A72-C028-F7CC2A912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3048"/>
          <a:stretch/>
        </p:blipFill>
        <p:spPr>
          <a:xfrm>
            <a:off x="8947020" y="5929431"/>
            <a:ext cx="2473137" cy="422738"/>
          </a:xfrm>
          <a:custGeom>
            <a:avLst/>
            <a:gdLst>
              <a:gd name="connsiteX0" fmla="*/ 0 w 1788794"/>
              <a:gd name="connsiteY0" fmla="*/ 0 h 305762"/>
              <a:gd name="connsiteX1" fmla="*/ 1788794 w 1788794"/>
              <a:gd name="connsiteY1" fmla="*/ 0 h 305762"/>
              <a:gd name="connsiteX2" fmla="*/ 1788794 w 1788794"/>
              <a:gd name="connsiteY2" fmla="*/ 184779 h 305762"/>
              <a:gd name="connsiteX3" fmla="*/ 1667811 w 1788794"/>
              <a:gd name="connsiteY3" fmla="*/ 305762 h 305762"/>
              <a:gd name="connsiteX4" fmla="*/ 0 w 1788794"/>
              <a:gd name="connsiteY4" fmla="*/ 305762 h 305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794" h="305762">
                <a:moveTo>
                  <a:pt x="0" y="0"/>
                </a:moveTo>
                <a:lnTo>
                  <a:pt x="1788794" y="0"/>
                </a:lnTo>
                <a:lnTo>
                  <a:pt x="1788794" y="184779"/>
                </a:lnTo>
                <a:cubicBezTo>
                  <a:pt x="1788794" y="251596"/>
                  <a:pt x="1734628" y="305762"/>
                  <a:pt x="1667811" y="305762"/>
                </a:cubicBezTo>
                <a:lnTo>
                  <a:pt x="0" y="305762"/>
                </a:lnTo>
                <a:close/>
              </a:path>
            </a:pathLst>
          </a:cu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B8E5A1C-8444-2243-7CD7-3D0BFFE48C28}"/>
              </a:ext>
            </a:extLst>
          </p:cNvPr>
          <p:cNvSpPr txBox="1">
            <a:spLocks/>
          </p:cNvSpPr>
          <p:nvPr/>
        </p:nvSpPr>
        <p:spPr>
          <a:xfrm>
            <a:off x="1610470" y="2058417"/>
            <a:ext cx="5727590" cy="24622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ko-KR" sz="1600">
                <a:latin typeface="Segoe UI" panose="020B0502040204020203" pitchFamily="34" charset="0"/>
              </a:rPr>
              <a:t>이 프로그램에서는 AI 도구 사용법을 알아봅니다.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FEA0099-C811-E2FA-4C00-F6253C382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54153" y="1945986"/>
            <a:ext cx="474335" cy="471083"/>
            <a:chOff x="547424" y="4293480"/>
            <a:chExt cx="640026" cy="65741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0E86B9F-F661-CF69-667A-8708AB705AB9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5F133E0-D811-2BBC-C849-C4A2DEEA5E7D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61" name="Rounded Rectangle 3_1">
                  <a:extLst>
                    <a:ext uri="{FF2B5EF4-FFF2-40B4-BE49-F238E27FC236}">
                      <a16:creationId xmlns:a16="http://schemas.microsoft.com/office/drawing/2014/main" id="{2D9CB8CF-EACF-F8FB-8DDB-54C4EA7345F3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ounded Rectangle 3_1">
                  <a:extLst>
                    <a:ext uri="{FF2B5EF4-FFF2-40B4-BE49-F238E27FC236}">
                      <a16:creationId xmlns:a16="http://schemas.microsoft.com/office/drawing/2014/main" id="{DDF620CB-785A-2880-512B-4FDA5A5AC5FE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9" name="Rounded Rectangle 3_1">
                <a:extLst>
                  <a:ext uri="{FF2B5EF4-FFF2-40B4-BE49-F238E27FC236}">
                    <a16:creationId xmlns:a16="http://schemas.microsoft.com/office/drawing/2014/main" id="{242FDB2B-BE93-B012-A523-8C465E0EEC6C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60" name="Rounded Rectangle 24_1">
                <a:extLst>
                  <a:ext uri="{FF2B5EF4-FFF2-40B4-BE49-F238E27FC236}">
                    <a16:creationId xmlns:a16="http://schemas.microsoft.com/office/drawing/2014/main" id="{0FBAAB43-96E2-896D-22E7-09BD0DF85E86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B7DFC76-5CE8-11FA-476D-06F2529CD937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+mj-cs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A767D4D-F77C-E2EF-9940-8B1139837121}"/>
              </a:ext>
            </a:extLst>
          </p:cNvPr>
          <p:cNvSpPr txBox="1">
            <a:spLocks/>
          </p:cNvSpPr>
          <p:nvPr/>
        </p:nvSpPr>
        <p:spPr>
          <a:xfrm>
            <a:off x="1610470" y="2837895"/>
            <a:ext cx="5252909" cy="738664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ko-KR" sz="1600" dirty="0">
                <a:latin typeface="Segoe UI" panose="020B0502040204020203" pitchFamily="34" charset="0"/>
              </a:rPr>
              <a:t>구체적으로는 Microsoft Copilot과 같은 AI 도구가 수행할 수 있는 유용한 작업을 확인하고 이러한 도구 사용을 위한 기술을 습득 및 연습합니다.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D56F7D3-B5FC-98BD-15AB-FF39B886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54153" y="2837895"/>
            <a:ext cx="474335" cy="471083"/>
            <a:chOff x="547424" y="4293480"/>
            <a:chExt cx="640026" cy="65741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2F2585E-BD8D-69C6-1361-6A2298CFE3E2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3A0E98F7-DADE-DCDF-30D4-2CEC3E2A2D3B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71" name="Rounded Rectangle 3_1">
                  <a:extLst>
                    <a:ext uri="{FF2B5EF4-FFF2-40B4-BE49-F238E27FC236}">
                      <a16:creationId xmlns:a16="http://schemas.microsoft.com/office/drawing/2014/main" id="{5D488F34-1BC8-250E-740B-E986ECFD1D85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Rounded Rectangle 3_1">
                  <a:extLst>
                    <a:ext uri="{FF2B5EF4-FFF2-40B4-BE49-F238E27FC236}">
                      <a16:creationId xmlns:a16="http://schemas.microsoft.com/office/drawing/2014/main" id="{7079D4DE-11C0-18CD-6F9B-68A213A92BAE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9" name="Rounded Rectangle 3_1">
                <a:extLst>
                  <a:ext uri="{FF2B5EF4-FFF2-40B4-BE49-F238E27FC236}">
                    <a16:creationId xmlns:a16="http://schemas.microsoft.com/office/drawing/2014/main" id="{127F3886-5526-419B-B65A-C74298FAA698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70" name="Rounded Rectangle 24_1">
                <a:extLst>
                  <a:ext uri="{FF2B5EF4-FFF2-40B4-BE49-F238E27FC236}">
                    <a16:creationId xmlns:a16="http://schemas.microsoft.com/office/drawing/2014/main" id="{0144EAE9-A866-C359-2418-79839FA3E075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A0FA7EA-7DFC-9047-C981-5888D8A81A3C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+mj-cs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CFCB87A-72AD-3FD3-2D92-8A79D46282F2}"/>
              </a:ext>
            </a:extLst>
          </p:cNvPr>
          <p:cNvSpPr txBox="1">
            <a:spLocks/>
          </p:cNvSpPr>
          <p:nvPr/>
        </p:nvSpPr>
        <p:spPr>
          <a:xfrm>
            <a:off x="1610470" y="3997385"/>
            <a:ext cx="5727590" cy="738664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ko-KR" sz="1600">
                <a:latin typeface="Segoe UI" panose="020B0502040204020203" pitchFamily="34" charset="0"/>
              </a:rPr>
              <a:t>여러분은 상상력과 창의력을 발휘하여 새로운 장소를 생각해낸 후 생성형 AI를 사용하여 그 장소에 대한 이야기를 들려주는 콘텐츠를 작성합니다.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A035127-8E9D-A78A-AAED-6BD7930DF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54153" y="3997385"/>
            <a:ext cx="474335" cy="471083"/>
            <a:chOff x="547424" y="4293480"/>
            <a:chExt cx="640026" cy="657416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BC5D696-BF3D-6DD4-74D1-856C09212DFA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4B07F70F-57DA-EE3C-051C-1DB76822EEE3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81" name="Rounded Rectangle 3_1">
                  <a:extLst>
                    <a:ext uri="{FF2B5EF4-FFF2-40B4-BE49-F238E27FC236}">
                      <a16:creationId xmlns:a16="http://schemas.microsoft.com/office/drawing/2014/main" id="{2655AA4A-949D-E852-3C4B-5B992AC22EBB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ounded Rectangle 3_1">
                  <a:extLst>
                    <a:ext uri="{FF2B5EF4-FFF2-40B4-BE49-F238E27FC236}">
                      <a16:creationId xmlns:a16="http://schemas.microsoft.com/office/drawing/2014/main" id="{4451E773-7FFE-9BB4-466E-21E8383B8162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9" name="Rounded Rectangle 3_1">
                <a:extLst>
                  <a:ext uri="{FF2B5EF4-FFF2-40B4-BE49-F238E27FC236}">
                    <a16:creationId xmlns:a16="http://schemas.microsoft.com/office/drawing/2014/main" id="{7DBC0293-9638-1A88-0FD3-2443763B8DB0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0" name="Rounded Rectangle 24_1">
                <a:extLst>
                  <a:ext uri="{FF2B5EF4-FFF2-40B4-BE49-F238E27FC236}">
                    <a16:creationId xmlns:a16="http://schemas.microsoft.com/office/drawing/2014/main" id="{FA784D5D-7E3D-B4BA-E317-9A4160B0030B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A601C7D-595E-1D06-D3EC-852B479B3E87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+mj-cs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AD051B0-AAD5-5EA0-D531-68CCE7C78CD7}"/>
              </a:ext>
            </a:extLst>
          </p:cNvPr>
          <p:cNvSpPr txBox="1">
            <a:spLocks/>
          </p:cNvSpPr>
          <p:nvPr/>
        </p:nvSpPr>
        <p:spPr>
          <a:xfrm>
            <a:off x="1610470" y="5156875"/>
            <a:ext cx="5727590" cy="984885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ko-KR" sz="1600">
                <a:latin typeface="Segoe UI" panose="020B0502040204020203" pitchFamily="34" charset="0"/>
              </a:rPr>
              <a:t>이 프로그램을 완료할 때 모든 학습자는 처음에 상상했던 자신만의 목적지를 완성해야 하며 해당 목적지에는 시각적 표현, 메뉴 개요, 음악 및 분위기 기능, 그리고 나만의 목적지 이름 및 브랜드 개요가 포함되어 있어야 합니다.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6C7D009-4A46-FAA0-1853-E66F8E4F9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54153" y="5156875"/>
            <a:ext cx="474335" cy="471083"/>
            <a:chOff x="547424" y="4293480"/>
            <a:chExt cx="640026" cy="657416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1C449D6-68A1-53DE-8FB0-74308DE58F23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EF339EEA-B02B-2E5D-B407-2FE29442A99C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89" name="Rounded Rectangle 3_1">
                  <a:extLst>
                    <a:ext uri="{FF2B5EF4-FFF2-40B4-BE49-F238E27FC236}">
                      <a16:creationId xmlns:a16="http://schemas.microsoft.com/office/drawing/2014/main" id="{0B0180D3-5F10-03F8-97EE-DEDFF918CFAE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Rounded Rectangle 3_1">
                  <a:extLst>
                    <a:ext uri="{FF2B5EF4-FFF2-40B4-BE49-F238E27FC236}">
                      <a16:creationId xmlns:a16="http://schemas.microsoft.com/office/drawing/2014/main" id="{550BB677-F510-CEBF-DA89-DFA6989E0D87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7" name="Rounded Rectangle 3_1">
                <a:extLst>
                  <a:ext uri="{FF2B5EF4-FFF2-40B4-BE49-F238E27FC236}">
                    <a16:creationId xmlns:a16="http://schemas.microsoft.com/office/drawing/2014/main" id="{F78C0E6D-9EDB-C087-F684-A0BEC6C51A2F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+mn-cs"/>
                </a:endParaRPr>
              </a:p>
            </p:txBody>
          </p:sp>
          <p:sp>
            <p:nvSpPr>
              <p:cNvPr id="88" name="Rounded Rectangle 24_1">
                <a:extLst>
                  <a:ext uri="{FF2B5EF4-FFF2-40B4-BE49-F238E27FC236}">
                    <a16:creationId xmlns:a16="http://schemas.microsoft.com/office/drawing/2014/main" id="{1D29BFEC-8096-AC23-0148-A36519C3A0F7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AAA2381-D5C4-B03C-199B-2F35C9F9BF10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+mj-ea"/>
                <a:cs typeface="+mj-cs"/>
              </a:endParaRPr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61546BF-5978-8244-F231-375F7C2B2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90805" y="4946462"/>
            <a:ext cx="57275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7D0C32C-54E9-A87B-235B-131EF9014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90805" y="3786972"/>
            <a:ext cx="57275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5DCCD81-EE98-9AA3-DA74-146F37ADD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90805" y="2627482"/>
            <a:ext cx="57275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ool">
            <a:extLst>
              <a:ext uri="{FF2B5EF4-FFF2-40B4-BE49-F238E27FC236}">
                <a16:creationId xmlns:a16="http://schemas.microsoft.com/office/drawing/2014/main" id="{74019FA1-08DA-8EA2-8D6D-414A52D36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8349" y="2078740"/>
            <a:ext cx="145944" cy="205576"/>
          </a:xfrm>
          <a:custGeom>
            <a:avLst/>
            <a:gdLst>
              <a:gd name="T0" fmla="*/ 196 w 256"/>
              <a:gd name="T1" fmla="*/ 0 h 360"/>
              <a:gd name="T2" fmla="*/ 256 w 256"/>
              <a:gd name="T3" fmla="*/ 60 h 360"/>
              <a:gd name="T4" fmla="*/ 230 w 256"/>
              <a:gd name="T5" fmla="*/ 110 h 360"/>
              <a:gd name="T6" fmla="*/ 222 w 256"/>
              <a:gd name="T7" fmla="*/ 114 h 360"/>
              <a:gd name="T8" fmla="*/ 222 w 256"/>
              <a:gd name="T9" fmla="*/ 334 h 360"/>
              <a:gd name="T10" fmla="*/ 196 w 256"/>
              <a:gd name="T11" fmla="*/ 360 h 360"/>
              <a:gd name="T12" fmla="*/ 170 w 256"/>
              <a:gd name="T13" fmla="*/ 334 h 360"/>
              <a:gd name="T14" fmla="*/ 170 w 256"/>
              <a:gd name="T15" fmla="*/ 114 h 360"/>
              <a:gd name="T16" fmla="*/ 162 w 256"/>
              <a:gd name="T17" fmla="*/ 110 h 360"/>
              <a:gd name="T18" fmla="*/ 136 w 256"/>
              <a:gd name="T19" fmla="*/ 60 h 360"/>
              <a:gd name="T20" fmla="*/ 196 w 256"/>
              <a:gd name="T21" fmla="*/ 0 h 360"/>
              <a:gd name="T22" fmla="*/ 0 w 256"/>
              <a:gd name="T23" fmla="*/ 193 h 360"/>
              <a:gd name="T24" fmla="*/ 0 w 256"/>
              <a:gd name="T25" fmla="*/ 219 h 360"/>
              <a:gd name="T26" fmla="*/ 0 w 256"/>
              <a:gd name="T27" fmla="*/ 287 h 360"/>
              <a:gd name="T28" fmla="*/ 0 w 256"/>
              <a:gd name="T29" fmla="*/ 334 h 360"/>
              <a:gd name="T30" fmla="*/ 26 w 256"/>
              <a:gd name="T31" fmla="*/ 360 h 360"/>
              <a:gd name="T32" fmla="*/ 53 w 256"/>
              <a:gd name="T33" fmla="*/ 334 h 360"/>
              <a:gd name="T34" fmla="*/ 53 w 256"/>
              <a:gd name="T35" fmla="*/ 287 h 360"/>
              <a:gd name="T36" fmla="*/ 53 w 256"/>
              <a:gd name="T37" fmla="*/ 219 h 360"/>
              <a:gd name="T38" fmla="*/ 53 w 256"/>
              <a:gd name="T39" fmla="*/ 193 h 360"/>
              <a:gd name="T40" fmla="*/ 26 w 256"/>
              <a:gd name="T41" fmla="*/ 193 h 360"/>
              <a:gd name="T42" fmla="*/ 0 w 256"/>
              <a:gd name="T43" fmla="*/ 193 h 360"/>
              <a:gd name="T44" fmla="*/ 53 w 256"/>
              <a:gd name="T45" fmla="*/ 0 h 360"/>
              <a:gd name="T46" fmla="*/ 0 w 256"/>
              <a:gd name="T47" fmla="*/ 0 h 360"/>
              <a:gd name="T48" fmla="*/ 0 w 256"/>
              <a:gd name="T49" fmla="*/ 42 h 360"/>
              <a:gd name="T50" fmla="*/ 26 w 256"/>
              <a:gd name="T51" fmla="*/ 68 h 360"/>
              <a:gd name="T52" fmla="*/ 53 w 256"/>
              <a:gd name="T53" fmla="*/ 42 h 360"/>
              <a:gd name="T54" fmla="*/ 53 w 256"/>
              <a:gd name="T55" fmla="*/ 0 h 360"/>
              <a:gd name="T56" fmla="*/ 26 w 256"/>
              <a:gd name="T57" fmla="*/ 68 h 360"/>
              <a:gd name="T58" fmla="*/ 26 w 256"/>
              <a:gd name="T59" fmla="*/ 193 h 360"/>
              <a:gd name="T60" fmla="*/ 193 w 256"/>
              <a:gd name="T61" fmla="*/ 0 h 360"/>
              <a:gd name="T62" fmla="*/ 193 w 256"/>
              <a:gd name="T63" fmla="*/ 57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56" h="360">
                <a:moveTo>
                  <a:pt x="196" y="0"/>
                </a:moveTo>
                <a:cubicBezTo>
                  <a:pt x="229" y="0"/>
                  <a:pt x="256" y="27"/>
                  <a:pt x="256" y="60"/>
                </a:cubicBezTo>
                <a:cubicBezTo>
                  <a:pt x="256" y="81"/>
                  <a:pt x="246" y="99"/>
                  <a:pt x="230" y="110"/>
                </a:cubicBezTo>
                <a:cubicBezTo>
                  <a:pt x="222" y="114"/>
                  <a:pt x="222" y="114"/>
                  <a:pt x="222" y="114"/>
                </a:cubicBezTo>
                <a:cubicBezTo>
                  <a:pt x="222" y="334"/>
                  <a:pt x="222" y="334"/>
                  <a:pt x="222" y="334"/>
                </a:cubicBezTo>
                <a:cubicBezTo>
                  <a:pt x="222" y="348"/>
                  <a:pt x="210" y="360"/>
                  <a:pt x="196" y="360"/>
                </a:cubicBezTo>
                <a:cubicBezTo>
                  <a:pt x="182" y="360"/>
                  <a:pt x="170" y="348"/>
                  <a:pt x="170" y="334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62" y="110"/>
                  <a:pt x="162" y="110"/>
                  <a:pt x="162" y="110"/>
                </a:cubicBezTo>
                <a:cubicBezTo>
                  <a:pt x="147" y="99"/>
                  <a:pt x="136" y="81"/>
                  <a:pt x="136" y="60"/>
                </a:cubicBezTo>
                <a:cubicBezTo>
                  <a:pt x="136" y="27"/>
                  <a:pt x="163" y="0"/>
                  <a:pt x="196" y="0"/>
                </a:cubicBezTo>
                <a:close/>
                <a:moveTo>
                  <a:pt x="0" y="193"/>
                </a:moveTo>
                <a:cubicBezTo>
                  <a:pt x="0" y="219"/>
                  <a:pt x="0" y="219"/>
                  <a:pt x="0" y="219"/>
                </a:cubicBezTo>
                <a:cubicBezTo>
                  <a:pt x="0" y="287"/>
                  <a:pt x="0" y="287"/>
                  <a:pt x="0" y="287"/>
                </a:cubicBezTo>
                <a:cubicBezTo>
                  <a:pt x="0" y="334"/>
                  <a:pt x="0" y="334"/>
                  <a:pt x="0" y="334"/>
                </a:cubicBezTo>
                <a:cubicBezTo>
                  <a:pt x="0" y="348"/>
                  <a:pt x="12" y="360"/>
                  <a:pt x="26" y="360"/>
                </a:cubicBezTo>
                <a:cubicBezTo>
                  <a:pt x="41" y="360"/>
                  <a:pt x="53" y="348"/>
                  <a:pt x="53" y="334"/>
                </a:cubicBezTo>
                <a:cubicBezTo>
                  <a:pt x="53" y="287"/>
                  <a:pt x="53" y="287"/>
                  <a:pt x="53" y="287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53" y="193"/>
                  <a:pt x="53" y="193"/>
                  <a:pt x="53" y="193"/>
                </a:cubicBezTo>
                <a:cubicBezTo>
                  <a:pt x="26" y="193"/>
                  <a:pt x="26" y="193"/>
                  <a:pt x="26" y="193"/>
                </a:cubicBezTo>
                <a:cubicBezTo>
                  <a:pt x="0" y="193"/>
                  <a:pt x="0" y="193"/>
                  <a:pt x="0" y="193"/>
                </a:cubicBezTo>
                <a:close/>
                <a:moveTo>
                  <a:pt x="5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26" y="68"/>
                  <a:pt x="26" y="68"/>
                  <a:pt x="26" y="68"/>
                </a:cubicBezTo>
                <a:cubicBezTo>
                  <a:pt x="53" y="42"/>
                  <a:pt x="53" y="42"/>
                  <a:pt x="53" y="42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26" y="68"/>
                </a:moveTo>
                <a:cubicBezTo>
                  <a:pt x="26" y="193"/>
                  <a:pt x="26" y="193"/>
                  <a:pt x="26" y="193"/>
                </a:cubicBezTo>
                <a:moveTo>
                  <a:pt x="193" y="0"/>
                </a:moveTo>
                <a:cubicBezTo>
                  <a:pt x="193" y="57"/>
                  <a:pt x="193" y="57"/>
                  <a:pt x="193" y="57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>
              <a:solidFill>
                <a:srgbClr val="000000"/>
              </a:solidFill>
              <a:latin typeface="Segoe UI" panose="020B0502040204020203" pitchFamily="34" charset="0"/>
            </a:endParaRPr>
          </a:p>
        </p:txBody>
      </p:sp>
      <p:sp>
        <p:nvSpPr>
          <p:cNvPr id="106" name="zoom">
            <a:extLst>
              <a:ext uri="{FF2B5EF4-FFF2-40B4-BE49-F238E27FC236}">
                <a16:creationId xmlns:a16="http://schemas.microsoft.com/office/drawing/2014/main" id="{F5208C11-F938-D8B8-493C-08E40B470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1084859" y="2968263"/>
            <a:ext cx="212922" cy="210346"/>
          </a:xfrm>
          <a:custGeom>
            <a:avLst/>
            <a:gdLst>
              <a:gd name="T0" fmla="*/ 120 w 343"/>
              <a:gd name="T1" fmla="*/ 111 h 338"/>
              <a:gd name="T2" fmla="*/ 231 w 343"/>
              <a:gd name="T3" fmla="*/ 0 h 338"/>
              <a:gd name="T4" fmla="*/ 343 w 343"/>
              <a:gd name="T5" fmla="*/ 111 h 338"/>
              <a:gd name="T6" fmla="*/ 231 w 343"/>
              <a:gd name="T7" fmla="*/ 223 h 338"/>
              <a:gd name="T8" fmla="*/ 120 w 343"/>
              <a:gd name="T9" fmla="*/ 111 h 338"/>
              <a:gd name="T10" fmla="*/ 152 w 343"/>
              <a:gd name="T11" fmla="*/ 189 h 338"/>
              <a:gd name="T12" fmla="*/ 0 w 343"/>
              <a:gd name="T13" fmla="*/ 338 h 338"/>
              <a:gd name="T14" fmla="*/ 231 w 343"/>
              <a:gd name="T15" fmla="*/ 64 h 338"/>
              <a:gd name="T16" fmla="*/ 231 w 343"/>
              <a:gd name="T17" fmla="*/ 159 h 338"/>
              <a:gd name="T18" fmla="*/ 279 w 343"/>
              <a:gd name="T19" fmla="*/ 111 h 338"/>
              <a:gd name="T20" fmla="*/ 184 w 343"/>
              <a:gd name="T21" fmla="*/ 111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3" h="338">
                <a:moveTo>
                  <a:pt x="120" y="111"/>
                </a:moveTo>
                <a:cubicBezTo>
                  <a:pt x="120" y="50"/>
                  <a:pt x="170" y="0"/>
                  <a:pt x="231" y="0"/>
                </a:cubicBezTo>
                <a:cubicBezTo>
                  <a:pt x="293" y="0"/>
                  <a:pt x="343" y="50"/>
                  <a:pt x="343" y="111"/>
                </a:cubicBezTo>
                <a:cubicBezTo>
                  <a:pt x="343" y="173"/>
                  <a:pt x="293" y="223"/>
                  <a:pt x="231" y="223"/>
                </a:cubicBezTo>
                <a:cubicBezTo>
                  <a:pt x="170" y="223"/>
                  <a:pt x="120" y="173"/>
                  <a:pt x="120" y="111"/>
                </a:cubicBezTo>
                <a:close/>
                <a:moveTo>
                  <a:pt x="152" y="189"/>
                </a:moveTo>
                <a:cubicBezTo>
                  <a:pt x="0" y="338"/>
                  <a:pt x="0" y="338"/>
                  <a:pt x="0" y="338"/>
                </a:cubicBezTo>
                <a:moveTo>
                  <a:pt x="231" y="64"/>
                </a:moveTo>
                <a:cubicBezTo>
                  <a:pt x="231" y="159"/>
                  <a:pt x="231" y="159"/>
                  <a:pt x="231" y="159"/>
                </a:cubicBezTo>
                <a:moveTo>
                  <a:pt x="279" y="111"/>
                </a:moveTo>
                <a:cubicBezTo>
                  <a:pt x="184" y="111"/>
                  <a:pt x="184" y="111"/>
                  <a:pt x="184" y="111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 panose="020B0502040204020203" pitchFamily="34" charset="0"/>
            </a:endParaRPr>
          </a:p>
        </p:txBody>
      </p:sp>
      <p:sp>
        <p:nvSpPr>
          <p:cNvPr id="107" name="SurfaceStylus_EC87">
            <a:extLst>
              <a:ext uri="{FF2B5EF4-FFF2-40B4-BE49-F238E27FC236}">
                <a16:creationId xmlns:a16="http://schemas.microsoft.com/office/drawing/2014/main" id="{7324E999-7511-2DE7-713F-FDDB7B6B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6292" y="4147858"/>
            <a:ext cx="170058" cy="170138"/>
          </a:xfrm>
          <a:custGeom>
            <a:avLst/>
            <a:gdLst>
              <a:gd name="T0" fmla="*/ 1258 w 3804"/>
              <a:gd name="T1" fmla="*/ 3792 h 3804"/>
              <a:gd name="T2" fmla="*/ 3778 w 3804"/>
              <a:gd name="T3" fmla="*/ 3792 h 3804"/>
              <a:gd name="T4" fmla="*/ 3706 w 3804"/>
              <a:gd name="T5" fmla="*/ 454 h 3804"/>
              <a:gd name="T6" fmla="*/ 3706 w 3804"/>
              <a:gd name="T7" fmla="*/ 98 h 3804"/>
              <a:gd name="T8" fmla="*/ 3350 w 3804"/>
              <a:gd name="T9" fmla="*/ 98 h 3804"/>
              <a:gd name="T10" fmla="*/ 527 w 3804"/>
              <a:gd name="T11" fmla="*/ 2780 h 3804"/>
              <a:gd name="T12" fmla="*/ 282 w 3804"/>
              <a:gd name="T13" fmla="*/ 3103 h 3804"/>
              <a:gd name="T14" fmla="*/ 139 w 3804"/>
              <a:gd name="T15" fmla="*/ 3372 h 3804"/>
              <a:gd name="T16" fmla="*/ 163 w 3804"/>
              <a:gd name="T17" fmla="*/ 3517 h 3804"/>
              <a:gd name="T18" fmla="*/ 287 w 3804"/>
              <a:gd name="T19" fmla="*/ 3641 h 3804"/>
              <a:gd name="T20" fmla="*/ 432 w 3804"/>
              <a:gd name="T21" fmla="*/ 3664 h 3804"/>
              <a:gd name="T22" fmla="*/ 701 w 3804"/>
              <a:gd name="T23" fmla="*/ 3522 h 3804"/>
              <a:gd name="T24" fmla="*/ 1024 w 3804"/>
              <a:gd name="T25" fmla="*/ 3277 h 3804"/>
              <a:gd name="T26" fmla="*/ 3706 w 3804"/>
              <a:gd name="T27" fmla="*/ 454 h 3804"/>
              <a:gd name="T28" fmla="*/ 3150 w 3804"/>
              <a:gd name="T29" fmla="*/ 276 h 3804"/>
              <a:gd name="T30" fmla="*/ 3528 w 3804"/>
              <a:gd name="T31" fmla="*/ 654 h 3804"/>
              <a:gd name="T32" fmla="*/ 0 w 3804"/>
              <a:gd name="T33" fmla="*/ 3804 h 3804"/>
              <a:gd name="T34" fmla="*/ 189 w 3804"/>
              <a:gd name="T35" fmla="*/ 3615 h 3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04" h="3804">
                <a:moveTo>
                  <a:pt x="1258" y="3792"/>
                </a:moveTo>
                <a:cubicBezTo>
                  <a:pt x="3778" y="3792"/>
                  <a:pt x="3778" y="3792"/>
                  <a:pt x="3778" y="3792"/>
                </a:cubicBezTo>
                <a:moveTo>
                  <a:pt x="3706" y="454"/>
                </a:moveTo>
                <a:cubicBezTo>
                  <a:pt x="3804" y="356"/>
                  <a:pt x="3804" y="196"/>
                  <a:pt x="3706" y="98"/>
                </a:cubicBezTo>
                <a:cubicBezTo>
                  <a:pt x="3608" y="0"/>
                  <a:pt x="3448" y="0"/>
                  <a:pt x="3350" y="98"/>
                </a:cubicBezTo>
                <a:cubicBezTo>
                  <a:pt x="527" y="2780"/>
                  <a:pt x="527" y="2780"/>
                  <a:pt x="527" y="2780"/>
                </a:cubicBezTo>
                <a:cubicBezTo>
                  <a:pt x="428" y="2874"/>
                  <a:pt x="346" y="2983"/>
                  <a:pt x="282" y="3103"/>
                </a:cubicBezTo>
                <a:cubicBezTo>
                  <a:pt x="139" y="3372"/>
                  <a:pt x="139" y="3372"/>
                  <a:pt x="139" y="3372"/>
                </a:cubicBezTo>
                <a:cubicBezTo>
                  <a:pt x="115" y="3420"/>
                  <a:pt x="125" y="3479"/>
                  <a:pt x="163" y="3517"/>
                </a:cubicBezTo>
                <a:cubicBezTo>
                  <a:pt x="287" y="3641"/>
                  <a:pt x="287" y="3641"/>
                  <a:pt x="287" y="3641"/>
                </a:cubicBezTo>
                <a:cubicBezTo>
                  <a:pt x="325" y="3679"/>
                  <a:pt x="384" y="3689"/>
                  <a:pt x="432" y="3664"/>
                </a:cubicBezTo>
                <a:cubicBezTo>
                  <a:pt x="701" y="3522"/>
                  <a:pt x="701" y="3522"/>
                  <a:pt x="701" y="3522"/>
                </a:cubicBezTo>
                <a:cubicBezTo>
                  <a:pt x="821" y="3458"/>
                  <a:pt x="930" y="3376"/>
                  <a:pt x="1024" y="3277"/>
                </a:cubicBezTo>
                <a:lnTo>
                  <a:pt x="3706" y="454"/>
                </a:lnTo>
                <a:close/>
                <a:moveTo>
                  <a:pt x="3150" y="276"/>
                </a:moveTo>
                <a:cubicBezTo>
                  <a:pt x="3528" y="654"/>
                  <a:pt x="3528" y="654"/>
                  <a:pt x="3528" y="654"/>
                </a:cubicBezTo>
                <a:moveTo>
                  <a:pt x="0" y="3804"/>
                </a:moveTo>
                <a:cubicBezTo>
                  <a:pt x="189" y="3615"/>
                  <a:pt x="189" y="3615"/>
                  <a:pt x="189" y="3615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 panose="020B0502040204020203" pitchFamily="34" charset="0"/>
            </a:endParaRPr>
          </a:p>
        </p:txBody>
      </p:sp>
      <p:sp>
        <p:nvSpPr>
          <p:cNvPr id="108" name="light">
            <a:extLst>
              <a:ext uri="{FF2B5EF4-FFF2-40B4-BE49-F238E27FC236}">
                <a16:creationId xmlns:a16="http://schemas.microsoft.com/office/drawing/2014/main" id="{C851CFE2-8272-2DA8-F557-B858165FE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3436" y="5276783"/>
            <a:ext cx="155770" cy="231266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AF814-D59B-9A7B-ABE9-9C852187FB35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</a:rPr>
              <a:t>© 2025 Microsoft Corporation.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3E05D-7CAE-E73D-71BF-AB818154F9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17619" y="2131440"/>
            <a:ext cx="3702538" cy="36549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836356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29BF-C4B4-3918-2814-69545376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92443"/>
          </a:xfrm>
        </p:spPr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단원 1: 시작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AEA2BA6-3C8D-810E-43D8-E0AD9142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8E5D387F-3D93-5677-1EDA-295089B66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8316A0-AC34-27D9-7CC9-617046C69F16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A8AC44E-0B7C-B24A-F237-DCF96D8B0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20308" t="38118" r="38405"/>
          <a:stretch/>
        </p:blipFill>
        <p:spPr>
          <a:xfrm rot="5400000" flipV="1">
            <a:off x="9284436" y="4397468"/>
            <a:ext cx="2662843" cy="2247020"/>
          </a:xfrm>
          <a:prstGeom prst="rect">
            <a:avLst/>
          </a:prstGeom>
        </p:spPr>
      </p:pic>
      <p:sp>
        <p:nvSpPr>
          <p:cNvPr id="4" name="Arrow: U-Turn 3">
            <a:extLst>
              <a:ext uri="{FF2B5EF4-FFF2-40B4-BE49-F238E27FC236}">
                <a16:creationId xmlns:a16="http://schemas.microsoft.com/office/drawing/2014/main" id="{73E98749-6145-30A9-FD8D-9B138E1C0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6925" y="1320800"/>
            <a:ext cx="5750832" cy="42799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6957"/>
              <a:gd name="adj5" fmla="val 75478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1BD3AADD-1FA0-C8C3-027C-74248BFEC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-2" y="5323832"/>
            <a:ext cx="5876925" cy="873768"/>
          </a:xfrm>
          <a:prstGeom prst="bentArrow">
            <a:avLst>
              <a:gd name="adj1" fmla="val 25000"/>
              <a:gd name="adj2" fmla="val 0"/>
              <a:gd name="adj3" fmla="val 25000"/>
              <a:gd name="adj4" fmla="val 25213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9AB60FA-E0F0-DFC5-E0F3-76ADB221B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17F46F-8057-534F-7EC5-45B124560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457" t="-15110" r="261" b="-18680"/>
          <a:stretch/>
        </p:blipFill>
        <p:spPr>
          <a:xfrm>
            <a:off x="6158075" y="1622826"/>
            <a:ext cx="5188533" cy="4311112"/>
          </a:xfrm>
          <a:prstGeom prst="roundRect">
            <a:avLst>
              <a:gd name="adj" fmla="val 3600"/>
            </a:avLst>
          </a:prstGeom>
          <a:solidFill>
            <a:srgbClr val="FCEDE1"/>
          </a:solidFill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04D649-FC7D-269E-D63C-2CF2EF3C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7374" y="1320800"/>
            <a:ext cx="5135246" cy="4714240"/>
          </a:xfrm>
          <a:prstGeom prst="roundRect">
            <a:avLst>
              <a:gd name="adj" fmla="val 3386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4000" indent="-254000" algn="l">
              <a:spcBef>
                <a:spcPts val="600"/>
              </a:spcBef>
              <a:buFont typeface="+mj-lt"/>
              <a:buAutoNum type="arabicPeriod"/>
            </a:pPr>
            <a:endParaRPr lang="en-US" sz="1200">
              <a:solidFill>
                <a:schemeClr val="tx1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AF2C58-B656-5FFB-42F1-1A925551A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44958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1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graphicFrame>
        <p:nvGraphicFramePr>
          <p:cNvPr id="10" name="Table 354">
            <a:extLst>
              <a:ext uri="{FF2B5EF4-FFF2-40B4-BE49-F238E27FC236}">
                <a16:creationId xmlns:a16="http://schemas.microsoft.com/office/drawing/2014/main" id="{DBFF5E89-DF1D-4152-AB5B-C549CD538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119105"/>
              </p:ext>
            </p:extLst>
          </p:nvPr>
        </p:nvGraphicFramePr>
        <p:xfrm>
          <a:off x="709157" y="1433058"/>
          <a:ext cx="4853443" cy="4302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093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592683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1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브라우저를 열고 </a:t>
                      </a:r>
                      <a:r>
                        <a:rPr kumimoji="0" lang="ko-KR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  <a:hlinkClick r:id="rId5"/>
                        </a:rPr>
                        <a:t>copilot.microsoft.com</a:t>
                      </a:r>
                      <a:r>
                        <a:rPr kumimoji="0" lang="ko-KR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으로 이동합니다.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592683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2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개인 Microsoft 계정을 사용하여 Copilot에 로그인합니다.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3083129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3</a:t>
                      </a:r>
                    </a:p>
                  </a:txBody>
                  <a:tcPr marT="91440" marB="9144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계정이 없으면 아래 단계를 진행하여 새로 만듭니다.</a:t>
                      </a:r>
                    </a:p>
                    <a:p>
                      <a:pPr marL="285750" lvl="1" indent="-204788">
                        <a:spcBef>
                          <a:spcPts val="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ko-KR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Microsoft 계정 등록 페이지로 이동: account.microsoft.com으로 이동합니다.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ko-KR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"계정 만들기" 선택: 이 옵션은 로그인 페이지에</a:t>
                      </a:r>
                      <a:br>
                        <a:rPr lang="ko-KR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</a:br>
                      <a:r>
                        <a:rPr lang="ko-KR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있습니다.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ko-KR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이메일 주소 입력: 기존 이메일을 사용할 수도 있고 새 Microsoft Outlook 이메일을 만들 수도 있습니다.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ko-KR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암호 만들기: 강력하면서도 안전한 암호를 만들어야 합니다.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ko-KR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개인 세부 정보 입력: 이름, 국가/지역, 생년월일을 입력합니다.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ko-KR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이메일 확인: 학습자 이메일로 Microsoft의 확인 코드가 전송됩니다. 해당 코드를 입력하여 계정을 확인합니다.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ko-KR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CAPTCHA 완료: 로봇이 아님을 확인하는 단계입니다.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ko-KR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사용 약관 동의: Microsoft의 계약조건을 확인한 후에 동의합니다.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45A2B8-4553-8780-B153-BA161D95ADC2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38014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E111F-B8B4-7582-A2E5-75CD690CA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2DD7-35BC-9F05-0FCA-F3EEDFC4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단원 1: 시작   </a:t>
            </a:r>
          </a:p>
        </p:txBody>
      </p:sp>
      <p:sp>
        <p:nvSpPr>
          <p:cNvPr id="44" name="Arrow: Bent 43">
            <a:extLst>
              <a:ext uri="{FF2B5EF4-FFF2-40B4-BE49-F238E27FC236}">
                <a16:creationId xmlns:a16="http://schemas.microsoft.com/office/drawing/2014/main" id="{EF2DD4BB-8676-BDE8-C9AF-D73BE43A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9" y="1997484"/>
            <a:ext cx="1838320" cy="3634966"/>
          </a:xfrm>
          <a:prstGeom prst="bentArrow">
            <a:avLst>
              <a:gd name="adj1" fmla="val 25000"/>
              <a:gd name="adj2" fmla="val 0"/>
              <a:gd name="adj3" fmla="val 25000"/>
              <a:gd name="adj4" fmla="val 16469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45" name="Arrow: U-Turn 44">
            <a:extLst>
              <a:ext uri="{FF2B5EF4-FFF2-40B4-BE49-F238E27FC236}">
                <a16:creationId xmlns:a16="http://schemas.microsoft.com/office/drawing/2014/main" id="{B845ECB4-C549-C1EF-4A32-39DCF6F3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876925" y="1320800"/>
            <a:ext cx="5749925" cy="55372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6144"/>
              <a:gd name="adj5" fmla="val 6630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7BE3BD7-1597-AE3E-7BEE-069182839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8007"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02BE327-EDA6-E840-251F-F541210E5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4B0688D-0FCD-AD1B-54EE-2CEC56B6D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1"/>
            <a:ext cx="5135246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>
              <a:solidFill>
                <a:schemeClr val="tx1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A55D200-D59B-BA81-E2B3-F31989BF9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chemeClr val="tx1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graphicFrame>
        <p:nvGraphicFramePr>
          <p:cNvPr id="50" name="Table 354">
            <a:extLst>
              <a:ext uri="{FF2B5EF4-FFF2-40B4-BE49-F238E27FC236}">
                <a16:creationId xmlns:a16="http://schemas.microsoft.com/office/drawing/2014/main" id="{64A2D9DD-420E-5D6E-0477-3164C3E20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313286"/>
              </p:ext>
            </p:extLst>
          </p:nvPr>
        </p:nvGraphicFramePr>
        <p:xfrm>
          <a:off x="709155" y="1430429"/>
          <a:ext cx="4853443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887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0556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2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브라우저에서 새 탭을 엽니다.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2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  <a:hlinkClick r:id="rId4"/>
                        </a:rPr>
                        <a:t>aka.ms/Explore-AI</a:t>
                      </a:r>
                      <a:r>
                        <a:rPr kumimoji="0" lang="ko-KR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로 이동합니다.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1332895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3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단원 1에서 로그인 단계를 이미 완료했으므로 단원 2로 이동합니다.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pic>
        <p:nvPicPr>
          <p:cNvPr id="51" name="Picture 50">
            <a:extLst>
              <a:ext uri="{FF2B5EF4-FFF2-40B4-BE49-F238E27FC236}">
                <a16:creationId xmlns:a16="http://schemas.microsoft.com/office/drawing/2014/main" id="{4835F986-3063-2C6B-A06B-2C2FC6D37A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58268" y="1628447"/>
            <a:ext cx="5188145" cy="4304149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5CB61B-88E1-890C-66DE-5FF75B29349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061095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Learn_Off-White Template">
  <a:themeElements>
    <a:clrScheme name="Microsoft Learn Lt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FF5C39"/>
      </a:accent1>
      <a:accent2>
        <a:srgbClr val="C73ECC"/>
      </a:accent2>
      <a:accent3>
        <a:srgbClr val="0078D4"/>
      </a:accent3>
      <a:accent4>
        <a:srgbClr val="F4364C"/>
      </a:accent4>
      <a:accent5>
        <a:srgbClr val="FFA38B"/>
      </a:accent5>
      <a:accent6>
        <a:srgbClr val="CD9BCF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Light orange">
      <a:srgbClr val="FFA38B"/>
    </a:custClr>
    <a:custClr name="Light magenta">
      <a:srgbClr val="CD9BCF"/>
    </a:custClr>
    <a:custClr name="Light blue">
      <a:srgbClr val="8DC8E8"/>
    </a:custClr>
    <a:custClr name="Light red">
      <a:srgbClr val="FFB3BB"/>
    </a:custClr>
    <a:custClr name="White">
      <a:srgbClr val="FFFFFF"/>
    </a:custClr>
    <a:custClr name="White">
      <a:srgbClr val="FFFFFF"/>
    </a:custClr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Dark orange">
      <a:srgbClr val="73391D"/>
    </a:custClr>
    <a:custClr name="Dark magenta">
      <a:srgbClr val="702573"/>
    </a:custClr>
    <a:custClr name="Dark blue">
      <a:srgbClr val="2A446F"/>
    </a:custClr>
    <a:custClr name="Dark red">
      <a:srgbClr val="73262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Microsoft_Learn_PPT_Template_May2022_v1.2.potx" id="{E8BA4BE2-651F-4EE1-A371-820C6A54F7F0}" vid="{8B12D9F2-9900-4F0A-A3C6-C1A0AD8F6B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f9776eec-e265-4ec9-8772-72382bfeabb9">
      <Terms xmlns="http://schemas.microsoft.com/office/infopath/2007/PartnerControls"/>
    </lcf76f155ced4ddcb4097134ff3c332f>
    <TaxCatchAll xmlns="ef68f3a4-c06a-4291-a698-d641538edad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C3D4D256529745BA7520FAC4BC1720" ma:contentTypeVersion="15" ma:contentTypeDescription="Create a new document." ma:contentTypeScope="" ma:versionID="185c2217f7a39e3c4ee79cc30f5cdcb6">
  <xsd:schema xmlns:xsd="http://www.w3.org/2001/XMLSchema" xmlns:xs="http://www.w3.org/2001/XMLSchema" xmlns:p="http://schemas.microsoft.com/office/2006/metadata/properties" xmlns:ns1="http://schemas.microsoft.com/sharepoint/v3" xmlns:ns2="f9776eec-e265-4ec9-8772-72382bfeabb9" xmlns:ns3="ef68f3a4-c06a-4291-a698-d641538edad6" targetNamespace="http://schemas.microsoft.com/office/2006/metadata/properties" ma:root="true" ma:fieldsID="d60d5929971c407a3d61c0d1c418cc8b" ns1:_="" ns2:_="" ns3:_="">
    <xsd:import namespace="http://schemas.microsoft.com/sharepoint/v3"/>
    <xsd:import namespace="f9776eec-e265-4ec9-8772-72382bfeabb9"/>
    <xsd:import namespace="ef68f3a4-c06a-4291-a698-d641538edad6"/>
    <xsd:element name="properties">
      <xsd:complexType>
        <xsd:sequence>
          <xsd:element name="documentManagement">
            <xsd:complexType>
              <xsd:all>
                <xsd:element ref="ns2:MediaServiceBillingMetadata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76eec-e265-4ec9-8772-72382bfeabb9" elementFormDefault="qualified">
    <xsd:import namespace="http://schemas.microsoft.com/office/2006/documentManagement/types"/>
    <xsd:import namespace="http://schemas.microsoft.com/office/infopath/2007/PartnerControls"/>
    <xsd:element name="MediaServiceBillingMetadata" ma:index="8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68f3a4-c06a-4291-a698-d641538edad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d7d5545-cb5a-414d-a3e4-81365830dc57}" ma:internalName="TaxCatchAll" ma:showField="CatchAllData" ma:web="ef68f3a4-c06a-4291-a698-d641538eda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50A3893-5A58-4FAD-A1B2-04FF4DE169B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A6F50B6-9E89-4459-AA01-F8C9860A702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aacecd50-dc2a-4aa9-8ab7-35c14aad326d"/>
  </ds:schemaRefs>
</ds:datastoreItem>
</file>

<file path=customXml/itemProps3.xml><?xml version="1.0" encoding="utf-8"?>
<ds:datastoreItem xmlns:ds="http://schemas.openxmlformats.org/officeDocument/2006/customXml" ds:itemID="{B8F31107-51A7-4903-BCD8-1B7726E889A3}"/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3154</Words>
  <Application>Microsoft Office PowerPoint</Application>
  <PresentationFormat>Widescreen</PresentationFormat>
  <Paragraphs>403</Paragraphs>
  <Slides>32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Malgun Gothic</vt:lpstr>
      <vt:lpstr>Arial</vt:lpstr>
      <vt:lpstr>Avenir Next LT Pro</vt:lpstr>
      <vt:lpstr>Consolas</vt:lpstr>
      <vt:lpstr>Segoe UI</vt:lpstr>
      <vt:lpstr>Segoe UI Light</vt:lpstr>
      <vt:lpstr>Segoe UI Semibold</vt:lpstr>
      <vt:lpstr>Wingdings</vt:lpstr>
      <vt:lpstr>Microsoft Learn_Off-White Template</vt:lpstr>
      <vt:lpstr>Microsoft Learn 역량 향상 기회 활용</vt:lpstr>
      <vt:lpstr>Microsoft</vt:lpstr>
      <vt:lpstr>생성형 AI 소개</vt:lpstr>
      <vt:lpstr>Microsoft Copilot의 정의</vt:lpstr>
      <vt:lpstr>Microsoft Copilot의 작동 방식</vt:lpstr>
      <vt:lpstr>효율적인 프롬프트 작성을 위한 지침</vt:lpstr>
      <vt:lpstr>프로그램 정보: AI를 활용하여 나만의 목적지 디자인 </vt:lpstr>
      <vt:lpstr>단원 1: 시작</vt:lpstr>
      <vt:lpstr>단원 1: 시작   </vt:lpstr>
      <vt:lpstr>단원 1: 시작      </vt:lpstr>
      <vt:lpstr>단원 2: 아이디어 정의 및 상황 정보 설정</vt:lpstr>
      <vt:lpstr>단원 2: 경험 디자이너 정의를 위한 역할  기반 프롬프트 작성</vt:lpstr>
      <vt:lpstr>단원 2: 경험 디자이너 정의를 위한 역할  기반 프롬프트 작성</vt:lpstr>
      <vt:lpstr>단원 2: Mad Libs® 소개</vt:lpstr>
      <vt:lpstr>단원 2: 다양한 역할 기반 프롬프트의 예</vt:lpstr>
      <vt:lpstr>단원 2: 아이디어 정의</vt:lpstr>
      <vt:lpstr>단원 3: 대표 이미지 만들기</vt:lpstr>
      <vt:lpstr>개인별 작업</vt:lpstr>
      <vt:lpstr>결과물 공유</vt:lpstr>
      <vt:lpstr>단원 4: 대문 만들기</vt:lpstr>
      <vt:lpstr>단원 5: 목적지 기능 브레인스토밍</vt:lpstr>
      <vt:lpstr>개인별 작업      </vt:lpstr>
      <vt:lpstr>결과물 공유     </vt:lpstr>
      <vt:lpstr>단원 6: 메뉴 계획</vt:lpstr>
      <vt:lpstr>단원 7: 분위기 및 음악 관련 아이디어 구상</vt:lpstr>
      <vt:lpstr>단원 8: 브랜딩 자료 만들기</vt:lpstr>
      <vt:lpstr>개인별 작업  </vt:lpstr>
      <vt:lpstr>프로젝트 디브리핑</vt:lpstr>
      <vt:lpstr>지식 점검</vt:lpstr>
      <vt:lpstr>요약</vt:lpstr>
      <vt:lpstr>복습 및 추가 학습: AI 관련 학습 계속 진행  </vt:lpstr>
      <vt:lpstr>Microsoft Learn 역량 향상 기회 활용  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2025-02-14T21:31:54Z</dcterms:created>
  <dcterms:modified xsi:type="dcterms:W3CDTF">2025-03-13T04:42:24Z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MediaServiceImageTags">
    <vt:lpwstr/>
  </property>
  <property fmtid="{D5CDD505-2E9C-101B-9397-08002B2CF9AE}" pid="4" name="ContentTypeId">
    <vt:lpwstr>0x01010072C3D4D256529745BA7520FAC4BC1720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